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304" r:id="rId5"/>
    <p:sldId id="294" r:id="rId6"/>
    <p:sldId id="295" r:id="rId7"/>
    <p:sldId id="296" r:id="rId8"/>
    <p:sldId id="306" r:id="rId9"/>
    <p:sldId id="298" r:id="rId10"/>
    <p:sldId id="299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2CBE01-809E-4571-8159-D4D269867673}" v="111" dt="2022-09-09T10:42:49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0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OPOULOS ELEFTHERIOS" userId="147ce918-5b11-488d-9d91-4e44c06cf9d7" providerId="ADAL" clId="{2A2CBE01-809E-4571-8159-D4D269867673}"/>
    <pc:docChg chg="addSld modSld">
      <pc:chgData name="ANGELOPOULOS ELEFTHERIOS" userId="147ce918-5b11-488d-9d91-4e44c06cf9d7" providerId="ADAL" clId="{2A2CBE01-809E-4571-8159-D4D269867673}" dt="2022-09-09T10:42:49.900" v="507" actId="20577"/>
      <pc:docMkLst>
        <pc:docMk/>
      </pc:docMkLst>
      <pc:sldChg chg="modAnim">
        <pc:chgData name="ANGELOPOULOS ELEFTHERIOS" userId="147ce918-5b11-488d-9d91-4e44c06cf9d7" providerId="ADAL" clId="{2A2CBE01-809E-4571-8159-D4D269867673}" dt="2022-09-09T09:12:40.536" v="245"/>
        <pc:sldMkLst>
          <pc:docMk/>
          <pc:sldMk cId="3368809022" sldId="295"/>
        </pc:sldMkLst>
      </pc:sldChg>
      <pc:sldChg chg="modSp mod">
        <pc:chgData name="ANGELOPOULOS ELEFTHERIOS" userId="147ce918-5b11-488d-9d91-4e44c06cf9d7" providerId="ADAL" clId="{2A2CBE01-809E-4571-8159-D4D269867673}" dt="2022-09-07T07:42:14.078" v="222" actId="115"/>
        <pc:sldMkLst>
          <pc:docMk/>
          <pc:sldMk cId="3599566427" sldId="296"/>
        </pc:sldMkLst>
        <pc:spChg chg="mod">
          <ac:chgData name="ANGELOPOULOS ELEFTHERIOS" userId="147ce918-5b11-488d-9d91-4e44c06cf9d7" providerId="ADAL" clId="{2A2CBE01-809E-4571-8159-D4D269867673}" dt="2022-09-07T07:42:14.078" v="222" actId="115"/>
          <ac:spMkLst>
            <pc:docMk/>
            <pc:sldMk cId="3599566427" sldId="296"/>
            <ac:spMk id="12" creationId="{EA7A2DDE-7C25-BC71-17D7-3CAD9DB9F6B9}"/>
          </ac:spMkLst>
        </pc:spChg>
      </pc:sldChg>
      <pc:sldChg chg="modAnim">
        <pc:chgData name="ANGELOPOULOS ELEFTHERIOS" userId="147ce918-5b11-488d-9d91-4e44c06cf9d7" providerId="ADAL" clId="{2A2CBE01-809E-4571-8159-D4D269867673}" dt="2022-09-09T09:12:10.865" v="241"/>
        <pc:sldMkLst>
          <pc:docMk/>
          <pc:sldMk cId="2849429259" sldId="298"/>
        </pc:sldMkLst>
      </pc:sldChg>
      <pc:sldChg chg="modSp">
        <pc:chgData name="ANGELOPOULOS ELEFTHERIOS" userId="147ce918-5b11-488d-9d91-4e44c06cf9d7" providerId="ADAL" clId="{2A2CBE01-809E-4571-8159-D4D269867673}" dt="2022-09-09T10:42:21.406" v="501" actId="5793"/>
        <pc:sldMkLst>
          <pc:docMk/>
          <pc:sldMk cId="2487041807" sldId="299"/>
        </pc:sldMkLst>
        <pc:spChg chg="mod">
          <ac:chgData name="ANGELOPOULOS ELEFTHERIOS" userId="147ce918-5b11-488d-9d91-4e44c06cf9d7" providerId="ADAL" clId="{2A2CBE01-809E-4571-8159-D4D269867673}" dt="2022-09-09T10:42:21.406" v="501" actId="5793"/>
          <ac:spMkLst>
            <pc:docMk/>
            <pc:sldMk cId="2487041807" sldId="299"/>
            <ac:spMk id="3" creationId="{851F0F5B-4F7E-0FFF-681C-8618CE586780}"/>
          </ac:spMkLst>
        </pc:spChg>
      </pc:sldChg>
      <pc:sldChg chg="modSp mod">
        <pc:chgData name="ANGELOPOULOS ELEFTHERIOS" userId="147ce918-5b11-488d-9d91-4e44c06cf9d7" providerId="ADAL" clId="{2A2CBE01-809E-4571-8159-D4D269867673}" dt="2022-09-06T14:03:19.889" v="1" actId="113"/>
        <pc:sldMkLst>
          <pc:docMk/>
          <pc:sldMk cId="1396920680" sldId="306"/>
        </pc:sldMkLst>
        <pc:spChg chg="mod">
          <ac:chgData name="ANGELOPOULOS ELEFTHERIOS" userId="147ce918-5b11-488d-9d91-4e44c06cf9d7" providerId="ADAL" clId="{2A2CBE01-809E-4571-8159-D4D269867673}" dt="2022-09-06T14:03:19.889" v="1" actId="113"/>
          <ac:spMkLst>
            <pc:docMk/>
            <pc:sldMk cId="1396920680" sldId="306"/>
            <ac:spMk id="12" creationId="{EA7A2DDE-7C25-BC71-17D7-3CAD9DB9F6B9}"/>
          </ac:spMkLst>
        </pc:spChg>
      </pc:sldChg>
      <pc:sldChg chg="modSp">
        <pc:chgData name="ANGELOPOULOS ELEFTHERIOS" userId="147ce918-5b11-488d-9d91-4e44c06cf9d7" providerId="ADAL" clId="{2A2CBE01-809E-4571-8159-D4D269867673}" dt="2022-09-07T07:38:54.869" v="217" actId="115"/>
        <pc:sldMkLst>
          <pc:docMk/>
          <pc:sldMk cId="3944532232" sldId="310"/>
        </pc:sldMkLst>
        <pc:spChg chg="mod">
          <ac:chgData name="ANGELOPOULOS ELEFTHERIOS" userId="147ce918-5b11-488d-9d91-4e44c06cf9d7" providerId="ADAL" clId="{2A2CBE01-809E-4571-8159-D4D269867673}" dt="2022-09-07T07:38:54.869" v="217" actId="115"/>
          <ac:spMkLst>
            <pc:docMk/>
            <pc:sldMk cId="3944532232" sldId="310"/>
            <ac:spMk id="3" creationId="{851F0F5B-4F7E-0FFF-681C-8618CE586780}"/>
          </ac:spMkLst>
        </pc:spChg>
      </pc:sldChg>
      <pc:sldChg chg="modSp">
        <pc:chgData name="ANGELOPOULOS ELEFTHERIOS" userId="147ce918-5b11-488d-9d91-4e44c06cf9d7" providerId="ADAL" clId="{2A2CBE01-809E-4571-8159-D4D269867673}" dt="2022-09-07T07:39:01.298" v="218" actId="115"/>
        <pc:sldMkLst>
          <pc:docMk/>
          <pc:sldMk cId="1241939363" sldId="311"/>
        </pc:sldMkLst>
        <pc:spChg chg="mod">
          <ac:chgData name="ANGELOPOULOS ELEFTHERIOS" userId="147ce918-5b11-488d-9d91-4e44c06cf9d7" providerId="ADAL" clId="{2A2CBE01-809E-4571-8159-D4D269867673}" dt="2022-09-07T07:39:01.298" v="218" actId="115"/>
          <ac:spMkLst>
            <pc:docMk/>
            <pc:sldMk cId="1241939363" sldId="311"/>
            <ac:spMk id="3" creationId="{851F0F5B-4F7E-0FFF-681C-8618CE586780}"/>
          </ac:spMkLst>
        </pc:spChg>
      </pc:sldChg>
      <pc:sldChg chg="modSp mod">
        <pc:chgData name="ANGELOPOULOS ELEFTHERIOS" userId="147ce918-5b11-488d-9d91-4e44c06cf9d7" providerId="ADAL" clId="{2A2CBE01-809E-4571-8159-D4D269867673}" dt="2022-09-09T10:42:39.551" v="504" actId="115"/>
        <pc:sldMkLst>
          <pc:docMk/>
          <pc:sldMk cId="3365188920" sldId="312"/>
        </pc:sldMkLst>
        <pc:spChg chg="mod">
          <ac:chgData name="ANGELOPOULOS ELEFTHERIOS" userId="147ce918-5b11-488d-9d91-4e44c06cf9d7" providerId="ADAL" clId="{2A2CBE01-809E-4571-8159-D4D269867673}" dt="2022-09-07T07:43:19.544" v="223" actId="255"/>
          <ac:spMkLst>
            <pc:docMk/>
            <pc:sldMk cId="3365188920" sldId="312"/>
            <ac:spMk id="2" creationId="{DC858870-2CBD-E874-61BC-7F190F5CA8A2}"/>
          </ac:spMkLst>
        </pc:spChg>
        <pc:spChg chg="mod">
          <ac:chgData name="ANGELOPOULOS ELEFTHERIOS" userId="147ce918-5b11-488d-9d91-4e44c06cf9d7" providerId="ADAL" clId="{2A2CBE01-809E-4571-8159-D4D269867673}" dt="2022-09-09T10:42:39.551" v="504" actId="115"/>
          <ac:spMkLst>
            <pc:docMk/>
            <pc:sldMk cId="3365188920" sldId="312"/>
            <ac:spMk id="3" creationId="{851F0F5B-4F7E-0FFF-681C-8618CE586780}"/>
          </ac:spMkLst>
        </pc:spChg>
      </pc:sldChg>
      <pc:sldChg chg="modSp mod">
        <pc:chgData name="ANGELOPOULOS ELEFTHERIOS" userId="147ce918-5b11-488d-9d91-4e44c06cf9d7" providerId="ADAL" clId="{2A2CBE01-809E-4571-8159-D4D269867673}" dt="2022-09-07T07:43:26.234" v="224" actId="255"/>
        <pc:sldMkLst>
          <pc:docMk/>
          <pc:sldMk cId="3878946617" sldId="313"/>
        </pc:sldMkLst>
        <pc:spChg chg="mod">
          <ac:chgData name="ANGELOPOULOS ELEFTHERIOS" userId="147ce918-5b11-488d-9d91-4e44c06cf9d7" providerId="ADAL" clId="{2A2CBE01-809E-4571-8159-D4D269867673}" dt="2022-09-07T07:43:26.234" v="224" actId="255"/>
          <ac:spMkLst>
            <pc:docMk/>
            <pc:sldMk cId="3878946617" sldId="313"/>
            <ac:spMk id="2" creationId="{DC858870-2CBD-E874-61BC-7F190F5CA8A2}"/>
          </ac:spMkLst>
        </pc:spChg>
        <pc:spChg chg="mod">
          <ac:chgData name="ANGELOPOULOS ELEFTHERIOS" userId="147ce918-5b11-488d-9d91-4e44c06cf9d7" providerId="ADAL" clId="{2A2CBE01-809E-4571-8159-D4D269867673}" dt="2022-09-07T07:39:20.191" v="220" actId="115"/>
          <ac:spMkLst>
            <pc:docMk/>
            <pc:sldMk cId="3878946617" sldId="313"/>
            <ac:spMk id="3" creationId="{851F0F5B-4F7E-0FFF-681C-8618CE586780}"/>
          </ac:spMkLst>
        </pc:spChg>
      </pc:sldChg>
      <pc:sldChg chg="modSp mod">
        <pc:chgData name="ANGELOPOULOS ELEFTHERIOS" userId="147ce918-5b11-488d-9d91-4e44c06cf9d7" providerId="ADAL" clId="{2A2CBE01-809E-4571-8159-D4D269867673}" dt="2022-09-07T07:43:31.296" v="225" actId="255"/>
        <pc:sldMkLst>
          <pc:docMk/>
          <pc:sldMk cId="732388696" sldId="314"/>
        </pc:sldMkLst>
        <pc:spChg chg="mod">
          <ac:chgData name="ANGELOPOULOS ELEFTHERIOS" userId="147ce918-5b11-488d-9d91-4e44c06cf9d7" providerId="ADAL" clId="{2A2CBE01-809E-4571-8159-D4D269867673}" dt="2022-09-07T07:43:31.296" v="225" actId="255"/>
          <ac:spMkLst>
            <pc:docMk/>
            <pc:sldMk cId="732388696" sldId="314"/>
            <ac:spMk id="2" creationId="{DC858870-2CBD-E874-61BC-7F190F5CA8A2}"/>
          </ac:spMkLst>
        </pc:spChg>
        <pc:spChg chg="mod">
          <ac:chgData name="ANGELOPOULOS ELEFTHERIOS" userId="147ce918-5b11-488d-9d91-4e44c06cf9d7" providerId="ADAL" clId="{2A2CBE01-809E-4571-8159-D4D269867673}" dt="2022-09-07T07:39:45.400" v="221" actId="115"/>
          <ac:spMkLst>
            <pc:docMk/>
            <pc:sldMk cId="732388696" sldId="314"/>
            <ac:spMk id="3" creationId="{851F0F5B-4F7E-0FFF-681C-8618CE586780}"/>
          </ac:spMkLst>
        </pc:spChg>
      </pc:sldChg>
      <pc:sldChg chg="modSp mod modAnim">
        <pc:chgData name="ANGELOPOULOS ELEFTHERIOS" userId="147ce918-5b11-488d-9d91-4e44c06cf9d7" providerId="ADAL" clId="{2A2CBE01-809E-4571-8159-D4D269867673}" dt="2022-09-07T07:43:50.912" v="230" actId="20577"/>
        <pc:sldMkLst>
          <pc:docMk/>
          <pc:sldMk cId="3131593685" sldId="315"/>
        </pc:sldMkLst>
        <pc:spChg chg="mod">
          <ac:chgData name="ANGELOPOULOS ELEFTHERIOS" userId="147ce918-5b11-488d-9d91-4e44c06cf9d7" providerId="ADAL" clId="{2A2CBE01-809E-4571-8159-D4D269867673}" dt="2022-09-07T07:43:36.116" v="226" actId="255"/>
          <ac:spMkLst>
            <pc:docMk/>
            <pc:sldMk cId="3131593685" sldId="315"/>
            <ac:spMk id="2" creationId="{DC858870-2CBD-E874-61BC-7F190F5CA8A2}"/>
          </ac:spMkLst>
        </pc:spChg>
        <pc:spChg chg="mod">
          <ac:chgData name="ANGELOPOULOS ELEFTHERIOS" userId="147ce918-5b11-488d-9d91-4e44c06cf9d7" providerId="ADAL" clId="{2A2CBE01-809E-4571-8159-D4D269867673}" dt="2022-09-07T07:43:50.912" v="230" actId="20577"/>
          <ac:spMkLst>
            <pc:docMk/>
            <pc:sldMk cId="3131593685" sldId="315"/>
            <ac:spMk id="3" creationId="{851F0F5B-4F7E-0FFF-681C-8618CE586780}"/>
          </ac:spMkLst>
        </pc:spChg>
      </pc:sldChg>
      <pc:sldChg chg="modSp new mod modAnim">
        <pc:chgData name="ANGELOPOULOS ELEFTHERIOS" userId="147ce918-5b11-488d-9d91-4e44c06cf9d7" providerId="ADAL" clId="{2A2CBE01-809E-4571-8159-D4D269867673}" dt="2022-09-09T10:42:49.900" v="507" actId="20577"/>
        <pc:sldMkLst>
          <pc:docMk/>
          <pc:sldMk cId="286611918" sldId="316"/>
        </pc:sldMkLst>
        <pc:spChg chg="mod">
          <ac:chgData name="ANGELOPOULOS ELEFTHERIOS" userId="147ce918-5b11-488d-9d91-4e44c06cf9d7" providerId="ADAL" clId="{2A2CBE01-809E-4571-8159-D4D269867673}" dt="2022-09-07T07:45:14.374" v="235" actId="1076"/>
          <ac:spMkLst>
            <pc:docMk/>
            <pc:sldMk cId="286611918" sldId="316"/>
            <ac:spMk id="2" creationId="{B4CD6346-547A-3908-B206-4B0DEE378A95}"/>
          </ac:spMkLst>
        </pc:spChg>
        <pc:spChg chg="mod">
          <ac:chgData name="ANGELOPOULOS ELEFTHERIOS" userId="147ce918-5b11-488d-9d91-4e44c06cf9d7" providerId="ADAL" clId="{2A2CBE01-809E-4571-8159-D4D269867673}" dt="2022-09-09T10:42:49.900" v="507" actId="20577"/>
          <ac:spMkLst>
            <pc:docMk/>
            <pc:sldMk cId="286611918" sldId="316"/>
            <ac:spMk id="3" creationId="{78352291-9879-D6BA-6502-1309099E5B34}"/>
          </ac:spMkLst>
        </pc:spChg>
      </pc:sldChg>
    </pc:docChg>
  </pc:docChgLst>
  <pc:docChgLst>
    <pc:chgData name="ANGELOPOULOS ELEFTHERIOS" userId="147ce918-5b11-488d-9d91-4e44c06cf9d7" providerId="ADAL" clId="{A14A486F-86F5-4B96-87F5-D2A93B60A127}"/>
    <pc:docChg chg="undo custSel modSld">
      <pc:chgData name="ANGELOPOULOS ELEFTHERIOS" userId="147ce918-5b11-488d-9d91-4e44c06cf9d7" providerId="ADAL" clId="{A14A486F-86F5-4B96-87F5-D2A93B60A127}" dt="2022-09-05T13:47:50.928" v="222" actId="20577"/>
      <pc:docMkLst>
        <pc:docMk/>
      </pc:docMkLst>
      <pc:sldChg chg="addSp delSp modSp mod">
        <pc:chgData name="ANGELOPOULOS ELEFTHERIOS" userId="147ce918-5b11-488d-9d91-4e44c06cf9d7" providerId="ADAL" clId="{A14A486F-86F5-4B96-87F5-D2A93B60A127}" dt="2022-09-05T13:46:15.015" v="190" actId="1076"/>
        <pc:sldMkLst>
          <pc:docMk/>
          <pc:sldMk cId="4163022474" sldId="294"/>
        </pc:sldMkLst>
        <pc:spChg chg="mod">
          <ac:chgData name="ANGELOPOULOS ELEFTHERIOS" userId="147ce918-5b11-488d-9d91-4e44c06cf9d7" providerId="ADAL" clId="{A14A486F-86F5-4B96-87F5-D2A93B60A127}" dt="2022-09-05T13:45:35.542" v="182" actId="1076"/>
          <ac:spMkLst>
            <pc:docMk/>
            <pc:sldMk cId="4163022474" sldId="294"/>
            <ac:spMk id="2" creationId="{D7150373-4E64-9607-0103-3E16DDC09AA5}"/>
          </ac:spMkLst>
        </pc:spChg>
        <pc:spChg chg="del">
          <ac:chgData name="ANGELOPOULOS ELEFTHERIOS" userId="147ce918-5b11-488d-9d91-4e44c06cf9d7" providerId="ADAL" clId="{A14A486F-86F5-4B96-87F5-D2A93B60A127}" dt="2022-09-05T13:44:06.616" v="173" actId="478"/>
          <ac:spMkLst>
            <pc:docMk/>
            <pc:sldMk cId="4163022474" sldId="294"/>
            <ac:spMk id="3" creationId="{2878B08C-5943-DA31-042F-C98975D85226}"/>
          </ac:spMkLst>
        </pc:spChg>
        <pc:spChg chg="del topLvl">
          <ac:chgData name="ANGELOPOULOS ELEFTHERIOS" userId="147ce918-5b11-488d-9d91-4e44c06cf9d7" providerId="ADAL" clId="{A14A486F-86F5-4B96-87F5-D2A93B60A127}" dt="2022-09-05T13:43:12.494" v="170" actId="478"/>
          <ac:spMkLst>
            <pc:docMk/>
            <pc:sldMk cId="4163022474" sldId="294"/>
            <ac:spMk id="8" creationId="{FB447D5B-A570-10B0-41DC-D3628156AECF}"/>
          </ac:spMkLst>
        </pc:spChg>
        <pc:spChg chg="del topLvl">
          <ac:chgData name="ANGELOPOULOS ELEFTHERIOS" userId="147ce918-5b11-488d-9d91-4e44c06cf9d7" providerId="ADAL" clId="{A14A486F-86F5-4B96-87F5-D2A93B60A127}" dt="2022-09-05T13:43:09.692" v="169" actId="478"/>
          <ac:spMkLst>
            <pc:docMk/>
            <pc:sldMk cId="4163022474" sldId="294"/>
            <ac:spMk id="9" creationId="{8065A0A0-DB6A-92D4-1C8E-CC27DFE33A7E}"/>
          </ac:spMkLst>
        </pc:spChg>
        <pc:spChg chg="mod">
          <ac:chgData name="ANGELOPOULOS ELEFTHERIOS" userId="147ce918-5b11-488d-9d91-4e44c06cf9d7" providerId="ADAL" clId="{A14A486F-86F5-4B96-87F5-D2A93B60A127}" dt="2022-09-05T13:46:15.015" v="190" actId="1076"/>
          <ac:spMkLst>
            <pc:docMk/>
            <pc:sldMk cId="4163022474" sldId="294"/>
            <ac:spMk id="11" creationId="{C56270D5-B08C-4513-D19C-DA865845A4CB}"/>
          </ac:spMkLst>
        </pc:spChg>
        <pc:grpChg chg="del">
          <ac:chgData name="ANGELOPOULOS ELEFTHERIOS" userId="147ce918-5b11-488d-9d91-4e44c06cf9d7" providerId="ADAL" clId="{A14A486F-86F5-4B96-87F5-D2A93B60A127}" dt="2022-09-05T13:43:14.814" v="171" actId="478"/>
          <ac:grpSpMkLst>
            <pc:docMk/>
            <pc:sldMk cId="4163022474" sldId="294"/>
            <ac:grpSpMk id="4" creationId="{E8AA97EE-A913-3853-2D3C-B867B9329912}"/>
          </ac:grpSpMkLst>
        </pc:grpChg>
        <pc:grpChg chg="del">
          <ac:chgData name="ANGELOPOULOS ELEFTHERIOS" userId="147ce918-5b11-488d-9d91-4e44c06cf9d7" providerId="ADAL" clId="{A14A486F-86F5-4B96-87F5-D2A93B60A127}" dt="2022-09-05T13:43:09.692" v="169" actId="478"/>
          <ac:grpSpMkLst>
            <pc:docMk/>
            <pc:sldMk cId="4163022474" sldId="294"/>
            <ac:grpSpMk id="7" creationId="{24824DB0-40AF-A950-00D4-C4F307CA16E1}"/>
          </ac:grpSpMkLst>
        </pc:grpChg>
        <pc:graphicFrameChg chg="add del">
          <ac:chgData name="ANGELOPOULOS ELEFTHERIOS" userId="147ce918-5b11-488d-9d91-4e44c06cf9d7" providerId="ADAL" clId="{A14A486F-86F5-4B96-87F5-D2A93B60A127}" dt="2022-09-05T13:44:44.785" v="180"/>
          <ac:graphicFrameMkLst>
            <pc:docMk/>
            <pc:sldMk cId="4163022474" sldId="294"/>
            <ac:graphicFrameMk id="14" creationId="{1315EDCF-6F15-4F48-FF1A-AB47D4BE759B}"/>
          </ac:graphicFrameMkLst>
        </pc:graphicFrameChg>
        <pc:picChg chg="del">
          <ac:chgData name="ANGELOPOULOS ELEFTHERIOS" userId="147ce918-5b11-488d-9d91-4e44c06cf9d7" providerId="ADAL" clId="{A14A486F-86F5-4B96-87F5-D2A93B60A127}" dt="2022-09-05T13:43:02.039" v="168" actId="478"/>
          <ac:picMkLst>
            <pc:docMk/>
            <pc:sldMk cId="4163022474" sldId="294"/>
            <ac:picMk id="10" creationId="{F0C47016-FB9E-09B6-58F6-8DF611C8B9BE}"/>
          </ac:picMkLst>
        </pc:picChg>
        <pc:picChg chg="add del mod">
          <ac:chgData name="ANGELOPOULOS ELEFTHERIOS" userId="147ce918-5b11-488d-9d91-4e44c06cf9d7" providerId="ADAL" clId="{A14A486F-86F5-4B96-87F5-D2A93B60A127}" dt="2022-09-05T13:45:57.834" v="186" actId="478"/>
          <ac:picMkLst>
            <pc:docMk/>
            <pc:sldMk cId="4163022474" sldId="294"/>
            <ac:picMk id="13" creationId="{29252006-B0F8-3662-5589-C5A834489C03}"/>
          </ac:picMkLst>
        </pc:picChg>
        <pc:picChg chg="add mod">
          <ac:chgData name="ANGELOPOULOS ELEFTHERIOS" userId="147ce918-5b11-488d-9d91-4e44c06cf9d7" providerId="ADAL" clId="{A14A486F-86F5-4B96-87F5-D2A93B60A127}" dt="2022-09-05T13:46:10.278" v="189" actId="1076"/>
          <ac:picMkLst>
            <pc:docMk/>
            <pc:sldMk cId="4163022474" sldId="294"/>
            <ac:picMk id="16" creationId="{246116C1-188A-59FD-3D46-62225A700D96}"/>
          </ac:picMkLst>
        </pc:picChg>
      </pc:sldChg>
      <pc:sldChg chg="delSp modSp mod">
        <pc:chgData name="ANGELOPOULOS ELEFTHERIOS" userId="147ce918-5b11-488d-9d91-4e44c06cf9d7" providerId="ADAL" clId="{A14A486F-86F5-4B96-87F5-D2A93B60A127}" dt="2022-09-05T13:47:34.450" v="219" actId="478"/>
        <pc:sldMkLst>
          <pc:docMk/>
          <pc:sldMk cId="3368809022" sldId="295"/>
        </pc:sldMkLst>
        <pc:spChg chg="del">
          <ac:chgData name="ANGELOPOULOS ELEFTHERIOS" userId="147ce918-5b11-488d-9d91-4e44c06cf9d7" providerId="ADAL" clId="{A14A486F-86F5-4B96-87F5-D2A93B60A127}" dt="2022-09-05T13:47:34.450" v="219" actId="478"/>
          <ac:spMkLst>
            <pc:docMk/>
            <pc:sldMk cId="3368809022" sldId="295"/>
            <ac:spMk id="6" creationId="{33AC239D-0F9E-B690-291F-781AD8FCC92E}"/>
          </ac:spMkLst>
        </pc:spChg>
        <pc:spChg chg="mod">
          <ac:chgData name="ANGELOPOULOS ELEFTHERIOS" userId="147ce918-5b11-488d-9d91-4e44c06cf9d7" providerId="ADAL" clId="{A14A486F-86F5-4B96-87F5-D2A93B60A127}" dt="2022-09-05T13:47:26.572" v="218" actId="20577"/>
          <ac:spMkLst>
            <pc:docMk/>
            <pc:sldMk cId="3368809022" sldId="295"/>
            <ac:spMk id="10" creationId="{48155E8E-E3D9-49A4-47E4-76559C1187B2}"/>
          </ac:spMkLst>
        </pc:spChg>
      </pc:sldChg>
      <pc:sldChg chg="delSp modSp mod">
        <pc:chgData name="ANGELOPOULOS ELEFTHERIOS" userId="147ce918-5b11-488d-9d91-4e44c06cf9d7" providerId="ADAL" clId="{A14A486F-86F5-4B96-87F5-D2A93B60A127}" dt="2022-09-05T13:47:50.928" v="222" actId="20577"/>
        <pc:sldMkLst>
          <pc:docMk/>
          <pc:sldMk cId="3599566427" sldId="296"/>
        </pc:sldMkLst>
        <pc:spChg chg="mod">
          <ac:chgData name="ANGELOPOULOS ELEFTHERIOS" userId="147ce918-5b11-488d-9d91-4e44c06cf9d7" providerId="ADAL" clId="{A14A486F-86F5-4B96-87F5-D2A93B60A127}" dt="2022-09-05T13:47:50.928" v="222" actId="20577"/>
          <ac:spMkLst>
            <pc:docMk/>
            <pc:sldMk cId="3599566427" sldId="296"/>
            <ac:spMk id="12" creationId="{EA7A2DDE-7C25-BC71-17D7-3CAD9DB9F6B9}"/>
          </ac:spMkLst>
        </pc:spChg>
        <pc:spChg chg="del">
          <ac:chgData name="ANGELOPOULOS ELEFTHERIOS" userId="147ce918-5b11-488d-9d91-4e44c06cf9d7" providerId="ADAL" clId="{A14A486F-86F5-4B96-87F5-D2A93B60A127}" dt="2022-09-05T13:47:43.285" v="220" actId="478"/>
          <ac:spMkLst>
            <pc:docMk/>
            <pc:sldMk cId="3599566427" sldId="296"/>
            <ac:spMk id="13" creationId="{0AA5F59A-28CF-2CEE-E9E3-4A8744F12B70}"/>
          </ac:spMkLst>
        </pc:spChg>
        <pc:grpChg chg="mod">
          <ac:chgData name="ANGELOPOULOS ELEFTHERIOS" userId="147ce918-5b11-488d-9d91-4e44c06cf9d7" providerId="ADAL" clId="{A14A486F-86F5-4B96-87F5-D2A93B60A127}" dt="2022-09-05T13:47:47.316" v="221" actId="1076"/>
          <ac:grpSpMkLst>
            <pc:docMk/>
            <pc:sldMk cId="3599566427" sldId="296"/>
            <ac:grpSpMk id="7" creationId="{7FC84066-6B81-4F7D-2D95-1EA3452842BF}"/>
          </ac:grpSpMkLst>
        </pc:grpChg>
      </pc:sldChg>
      <pc:sldChg chg="addSp delSp modSp mod">
        <pc:chgData name="ANGELOPOULOS ELEFTHERIOS" userId="147ce918-5b11-488d-9d91-4e44c06cf9d7" providerId="ADAL" clId="{A14A486F-86F5-4B96-87F5-D2A93B60A127}" dt="2022-09-05T13:46:40.761" v="191" actId="20577"/>
        <pc:sldMkLst>
          <pc:docMk/>
          <pc:sldMk cId="355604274" sldId="304"/>
        </pc:sldMkLst>
        <pc:spChg chg="mod">
          <ac:chgData name="ANGELOPOULOS ELEFTHERIOS" userId="147ce918-5b11-488d-9d91-4e44c06cf9d7" providerId="ADAL" clId="{A14A486F-86F5-4B96-87F5-D2A93B60A127}" dt="2022-09-05T13:39:29.937" v="165" actId="20577"/>
          <ac:spMkLst>
            <pc:docMk/>
            <pc:sldMk cId="355604274" sldId="304"/>
            <ac:spMk id="2" creationId="{40E89557-805B-DEF6-E6CE-9E60866C3418}"/>
          </ac:spMkLst>
        </pc:spChg>
        <pc:spChg chg="mod">
          <ac:chgData name="ANGELOPOULOS ELEFTHERIOS" userId="147ce918-5b11-488d-9d91-4e44c06cf9d7" providerId="ADAL" clId="{A14A486F-86F5-4B96-87F5-D2A93B60A127}" dt="2022-09-05T13:46:40.761" v="191" actId="20577"/>
          <ac:spMkLst>
            <pc:docMk/>
            <pc:sldMk cId="355604274" sldId="304"/>
            <ac:spMk id="3" creationId="{6CCCE500-580B-7449-3E83-8C86BB9E8B2A}"/>
          </ac:spMkLst>
        </pc:spChg>
        <pc:picChg chg="del">
          <ac:chgData name="ANGELOPOULOS ELEFTHERIOS" userId="147ce918-5b11-488d-9d91-4e44c06cf9d7" providerId="ADAL" clId="{A14A486F-86F5-4B96-87F5-D2A93B60A127}" dt="2022-09-05T13:39:04.127" v="156" actId="478"/>
          <ac:picMkLst>
            <pc:docMk/>
            <pc:sldMk cId="355604274" sldId="304"/>
            <ac:picMk id="4" creationId="{4F17B91A-6372-12C6-1271-C01750DE622C}"/>
          </ac:picMkLst>
        </pc:picChg>
        <pc:picChg chg="add mod">
          <ac:chgData name="ANGELOPOULOS ELEFTHERIOS" userId="147ce918-5b11-488d-9d91-4e44c06cf9d7" providerId="ADAL" clId="{A14A486F-86F5-4B96-87F5-D2A93B60A127}" dt="2022-09-05T13:39:21.231" v="158" actId="1076"/>
          <ac:picMkLst>
            <pc:docMk/>
            <pc:sldMk cId="355604274" sldId="304"/>
            <ac:picMk id="6" creationId="{D4B7E60F-B42C-B9FA-BF30-ADCD85E9065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AA97C-FE3A-4839-B3F2-EEEDB4EF101B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209C2-1ACE-48E3-A5AF-D7771427D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E2651A9-3790-D5C3-3F24-5CE4A80C6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6F7F11D3-A0C2-0536-A554-2EB31B056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77884D1-FE52-AB6B-C5F8-DBE80612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3BA9-1AF4-4227-96FD-295FE80D8584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8183D65-A8C9-1F69-F858-76642E39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="" xmlns:a16="http://schemas.microsoft.com/office/drawing/2014/main" id="{4F7B4B17-2D5C-FEB6-7606-E9CDEA0F57DD}"/>
              </a:ext>
            </a:extLst>
          </p:cNvPr>
          <p:cNvSpPr txBox="1">
            <a:spLocks/>
          </p:cNvSpPr>
          <p:nvPr userDrawn="1"/>
        </p:nvSpPr>
        <p:spPr>
          <a:xfrm>
            <a:off x="416628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2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A538A2C-BBF2-A164-30B4-62877435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E64BAB56-6D77-B6D0-1230-30B429E51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616B6DC-39F4-0968-D1E8-354D1229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97BC-45BD-48BB-80D9-1E56FCBBC47B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340F9696-CA65-1C3B-6E0F-88E14C79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ΔΙΟΙΚΗΤΙΚΗ ΛΟΓΙΣΤΙΚΗ    Αγγελόπουλος, Γεωργόπουλος</a:t>
            </a:r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B523F67F-C7BA-0D10-BD62-8D0E04DB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298C2B13-BDA8-4C53-0952-7026E1BC2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019B43B8-F8C2-5DD7-7251-505410601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0928F8C6-10DE-7BDB-5AAB-DB0B05B4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387-2D19-4DDD-BA1E-D1029F6D62C6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DF5243A4-1755-707C-2DD7-874E5A31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ΔΙΟΙΚΗΤΙΚΗ ΛΟΓΙΣΤΙΚΗ    Αγγελόπουλος, Γεωργόπουλος</a:t>
            </a:r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F51F672-1D3B-AE43-DC1B-2441241D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3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3BFB67E-CB24-DD94-853B-243E0EA9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B22C0E0-8A50-1B9B-8E3F-F4B193F4A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B9F0E127-027E-99BA-324D-3BB39102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AF73-958A-44D8-8B74-38EFE1BFA2E1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B77C2918-B062-D104-05F5-5697E7FD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="" xmlns:a16="http://schemas.microsoft.com/office/drawing/2014/main" id="{60078E2C-0951-420F-B10B-6A4F75AB0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96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F4E13ED-7392-CEDC-F83F-C9FC7B72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8EC3B289-5442-9A18-AA2F-C566AB93D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907C1948-11E9-25A2-72B7-B5786638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E5E-3D43-420D-BD10-EA224549BEDF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837A5C9-C703-DD5D-E55B-37C47251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="" xmlns:a16="http://schemas.microsoft.com/office/drawing/2014/main" id="{D3353049-D9DB-B263-2F86-4BAC1C8B8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47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C89EADC-B21E-5720-84C5-3244C81B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61777C1-177E-F68B-0F4B-1CA8BB744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4930237A-DA8F-2E8A-8DDE-D65647C83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3E7054C9-E330-BDE1-F761-C693752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2D6-3D4B-4481-8F11-0D1F5D321138}" type="datetime1">
              <a:rPr lang="en-GB" smtClean="0"/>
              <a:t>25/09/2022</a:t>
            </a:fld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B446AB95-DCB0-A58C-D75F-0548AB9A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141540A5-1CD8-6F0A-B90B-E4F21C753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67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D8C7EE7-33FB-D5A1-8108-52EFE1BB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04A49C1C-EF5C-DFB4-5EA1-0C559EA2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FC5DDD21-B57E-B3F7-0731-A924583B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D2C2F3C7-2413-48AA-49DA-7157488F4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46984EBB-4B80-5651-6596-457C45619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0B4F0AE7-DF11-374D-FDE8-CEF0C240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7F1F-D20D-4A89-9057-98DCC5272214}" type="datetime1">
              <a:rPr lang="en-GB" smtClean="0"/>
              <a:t>25/09/2022</a:t>
            </a:fld>
            <a:endParaRPr lang="en-GB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FECA6CD1-604B-3582-A305-FA043EFC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Θέση υποσέλιδου 4">
            <a:extLst>
              <a:ext uri="{FF2B5EF4-FFF2-40B4-BE49-F238E27FC236}">
                <a16:creationId xmlns="" xmlns:a16="http://schemas.microsoft.com/office/drawing/2014/main" id="{2F208702-4586-206C-53D2-9AAA9B3D3C7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4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2902584-3902-8D25-6A3F-24079425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DD7B47EC-E2BA-DB33-1086-361CD46D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41BC-B2A0-4746-8E08-F13BCD7DDA3C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3C137757-DFFA-41F0-35DE-87C3E72F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="" xmlns:a16="http://schemas.microsoft.com/office/drawing/2014/main" id="{F4B56CC2-0897-7A3C-4C7C-D16F5589D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58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EFDA142B-F9C0-52BE-EB6C-6ABFB22A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E8F3-11A8-41DC-B122-0625A05DB005}" type="datetime1">
              <a:rPr lang="en-GB" smtClean="0"/>
              <a:t>25/09/2022</a:t>
            </a:fld>
            <a:endParaRPr lang="en-GB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11BA9C9B-A5B5-D1C7-7893-B8B57D2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22C30372-3A17-6867-360A-9DC61777E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83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C692F30-EBB5-B5D9-20AD-7415CC33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D13D036-F5F8-49A1-7A1C-842AE1DD3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6452E547-62F6-30C8-2990-CAB804694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FAFDB4DD-0F4F-2A1B-A201-A5DE96E1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91CD-3F38-4F10-8FA7-F68959707134}" type="datetime1">
              <a:rPr lang="en-GB" smtClean="0"/>
              <a:t>25/09/2022</a:t>
            </a:fld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E5C37DE5-D4FF-264F-1C04-B00CF637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3C2822D7-F200-F99D-F4D7-6674506C7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85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F3BEAA7-B94D-A447-7918-4F42F3C6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4AB19C98-6335-575D-D27F-4C31ADDB6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85CADD0E-D023-9F9F-410B-24C0A3BB7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6309513-2464-32A9-D180-65FCED52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3161-EDA2-4A21-8A29-D9AFA0B6A4B9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A951E3A2-E61D-C998-B111-6C6F6C14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ΔΙΟΙΚΗΤΙΚΗ ΛΟΓΙΣΤΙΚΗ    Αγγελόπουλος, Γεωργόπουλος</a:t>
            </a:r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04FD1A6B-72C4-728A-161B-B2532307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86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0C718AC5-1721-941B-2C6A-CF26A15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40" y="381317"/>
            <a:ext cx="10515600" cy="1148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GB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104197C8-29E3-84DB-5E48-5938D1C6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  <a:endParaRPr lang="en-GB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4273BB99-EB11-1000-2459-02302BFF0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FB2D-A063-463A-9ACB-FACF38F423D8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A02E601-D680-CADC-6E31-6DBF8A7E8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E3B2F6C3-5B2C-8A81-3A61-F7DDA667CC3D}"/>
              </a:ext>
            </a:extLst>
          </p:cNvPr>
          <p:cNvSpPr/>
          <p:nvPr userDrawn="1"/>
        </p:nvSpPr>
        <p:spPr>
          <a:xfrm>
            <a:off x="2072640" y="1127760"/>
            <a:ext cx="8493760" cy="106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1E2DD87F-9EA8-8B4C-0C21-72F4426F34B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7" y="132724"/>
            <a:ext cx="1089273" cy="110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33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1419/8083" TargetMode="External"/><Relationship Id="rId2" Type="http://schemas.openxmlformats.org/officeDocument/2006/relationships/hyperlink" Target="http://dx.doi.org/10.57713/kallipos-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0E89557-805B-DEF6-E6CE-9E60866C3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451" y="0"/>
            <a:ext cx="9144000" cy="1116959"/>
          </a:xfrm>
        </p:spPr>
        <p:txBody>
          <a:bodyPr>
            <a:normAutofit/>
          </a:bodyPr>
          <a:lstStyle/>
          <a:p>
            <a:r>
              <a:rPr lang="el-GR" sz="2400" dirty="0"/>
              <a:t>ΒΙΒΛΙΟΠΑΡΟΥΣΙΑΣΗ</a:t>
            </a:r>
            <a:r>
              <a:rPr lang="el-GR" sz="2800" dirty="0"/>
              <a:t> ΚΑΛΛΙΠΟΣ+</a:t>
            </a:r>
            <a:br>
              <a:rPr lang="el-GR" sz="2800" dirty="0"/>
            </a:br>
            <a:r>
              <a:rPr lang="el-GR" sz="2000" dirty="0"/>
              <a:t>14 Σεπτεμβρίου 2022</a:t>
            </a:r>
            <a:endParaRPr lang="en-GB" sz="2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6CCCE500-580B-7449-3E83-8C86BB9E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79592"/>
            <a:ext cx="9144000" cy="2554711"/>
          </a:xfrm>
        </p:spPr>
        <p:txBody>
          <a:bodyPr>
            <a:normAutofit fontScale="85000" lnSpcReduction="20000"/>
          </a:bodyPr>
          <a:lstStyle/>
          <a:p>
            <a:r>
              <a:rPr lang="el-GR" sz="2800" b="1" dirty="0"/>
              <a:t>ΘΕΜΑΤΙΚΗ ΕΝΟΤΗΤΑ </a:t>
            </a:r>
            <a:r>
              <a:rPr lang="en-GB" sz="2800" b="1" dirty="0"/>
              <a:t>5</a:t>
            </a:r>
            <a:endParaRPr lang="el-GR" sz="2800" b="1" dirty="0"/>
          </a:p>
          <a:p>
            <a:r>
              <a:rPr lang="el-GR" sz="1800" b="1" i="0" u="none" strike="noStrike" baseline="0" dirty="0">
                <a:solidFill>
                  <a:srgbClr val="000000"/>
                </a:solidFill>
              </a:rPr>
              <a:t>          ΔΙΚΑΙΟ ΚΑΙ ΚΟΙΝΩΝΙΚΕΣ ΕΠΙΣΤΗΜΕΣ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el-GR" sz="3200" b="1" dirty="0">
              <a:solidFill>
                <a:srgbClr val="0000FF"/>
              </a:solidFill>
            </a:endParaRPr>
          </a:p>
          <a:p>
            <a:endParaRPr lang="el-GR" sz="3200" b="1" dirty="0">
              <a:solidFill>
                <a:srgbClr val="0000FF"/>
              </a:solidFill>
            </a:endParaRPr>
          </a:p>
          <a:p>
            <a:r>
              <a:rPr lang="el-GR" sz="3800" b="1" dirty="0">
                <a:solidFill>
                  <a:srgbClr val="0000FF"/>
                </a:solidFill>
              </a:rPr>
              <a:t>ΔΙΟΙΚΗΤΙΚΗ ΛΟΓΙΣΤΙΚΗ</a:t>
            </a:r>
          </a:p>
          <a:p>
            <a:r>
              <a:rPr lang="el-GR" sz="3300" b="1" dirty="0"/>
              <a:t>Ε. Αγγελόπουλος,    Α. Γεωργόπουλος</a:t>
            </a:r>
            <a:endParaRPr lang="el-GR" sz="3300" b="1" dirty="0">
              <a:solidFill>
                <a:srgbClr val="0000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4B7E60F-B42C-B9FA-BF30-ADCD85E90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878" y="3848639"/>
            <a:ext cx="2060294" cy="287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4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600" dirty="0"/>
              <a:t>Κεφάλαιο 3</a:t>
            </a:r>
            <a:r>
              <a:rPr lang="en-US" sz="2600" dirty="0"/>
              <a:t>:</a:t>
            </a:r>
            <a:r>
              <a:rPr lang="el-GR" sz="2600" dirty="0"/>
              <a:t>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l-GR" sz="2600" dirty="0"/>
              <a:t>Ανάλυση της σχέσης </a:t>
            </a:r>
            <a:r>
              <a:rPr lang="el-GR" sz="2600" dirty="0" smtClean="0"/>
              <a:t>«Κόστους </a:t>
            </a:r>
            <a:r>
              <a:rPr lang="el-GR" sz="2600" dirty="0"/>
              <a:t>– Όγκου Πωλήσεων και </a:t>
            </a:r>
            <a:r>
              <a:rPr lang="el-GR" sz="2600" dirty="0" smtClean="0"/>
              <a:t>Κέρδους» για τη </a:t>
            </a:r>
            <a:r>
              <a:rPr lang="el-GR" sz="2600" dirty="0"/>
              <a:t>λήψη επιχειρηματικών </a:t>
            </a:r>
            <a:r>
              <a:rPr lang="el-GR" sz="2600" dirty="0" smtClean="0"/>
              <a:t>αποφάσεων</a:t>
            </a: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Tο τρίτο κεφάλαιο αναλύει </a:t>
            </a:r>
            <a:r>
              <a:rPr lang="el-GR" sz="2000" dirty="0" smtClean="0"/>
              <a:t>τη </a:t>
            </a:r>
            <a:r>
              <a:rPr lang="el-GR" sz="2000" u="sng" dirty="0"/>
              <a:t>μεθοδολογία της CVP analysis </a:t>
            </a:r>
            <a:r>
              <a:rPr lang="el-GR" sz="2000" dirty="0"/>
              <a:t>ως εργαλείο λήψης επιχειρηματικών αποφάσεων.  	</a:t>
            </a:r>
          </a:p>
          <a:p>
            <a:pPr marL="0" indent="0">
              <a:buNone/>
            </a:pPr>
            <a:endParaRPr lang="el-GR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Περιγράφεται ο τρόπος κατάρτισης της λογιστικής αναφοράς του περιθωρίου </a:t>
            </a:r>
            <a:r>
              <a:rPr lang="el-GR" sz="1800" dirty="0" smtClean="0"/>
              <a:t>συνεισφοράς</a:t>
            </a:r>
            <a:r>
              <a:rPr lang="en-US" sz="1800" dirty="0" smtClean="0"/>
              <a:t>,</a:t>
            </a:r>
            <a:r>
              <a:rPr lang="el-GR" sz="1800" dirty="0" smtClean="0"/>
              <a:t> </a:t>
            </a:r>
            <a:r>
              <a:rPr lang="el-GR" sz="1800" dirty="0"/>
              <a:t>η οποία συσχετίζει το κόστος, τον όγκο πωλήσεων και το κέρδος.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Εξηγούνται οι χρήσεις της συγκεκριμένης τεχνικής για τη λήψη στρατηγικών </a:t>
            </a:r>
            <a:r>
              <a:rPr lang="el-GR" sz="1800" dirty="0" smtClean="0"/>
              <a:t>αποφάσεων</a:t>
            </a:r>
            <a:r>
              <a:rPr lang="en-US" sz="1800" dirty="0" smtClean="0"/>
              <a:t>,</a:t>
            </a:r>
            <a:r>
              <a:rPr lang="el-GR" sz="1800" dirty="0" smtClean="0"/>
              <a:t> </a:t>
            </a:r>
            <a:r>
              <a:rPr lang="el-GR" sz="1800" dirty="0"/>
              <a:t>όπως είναι η τιμολόγηση των </a:t>
            </a:r>
            <a:r>
              <a:rPr lang="el-GR" sz="1800" dirty="0" smtClean="0"/>
              <a:t>προ</a:t>
            </a:r>
            <a:r>
              <a:rPr lang="el-GR" sz="1800" dirty="0"/>
              <a:t>ϊ</a:t>
            </a:r>
            <a:r>
              <a:rPr lang="el-GR" sz="1800" dirty="0" smtClean="0"/>
              <a:t>όντων</a:t>
            </a:r>
            <a:r>
              <a:rPr lang="el-GR" sz="1800" dirty="0"/>
              <a:t>, η αλλαγή της διάρθρωσης του κόστους </a:t>
            </a:r>
            <a:r>
              <a:rPr lang="el-GR" sz="1800" dirty="0" smtClean="0"/>
              <a:t>κ.ά. </a:t>
            </a:r>
            <a:endParaRPr lang="el-GR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Περιγράφεται </a:t>
            </a:r>
            <a:r>
              <a:rPr lang="el-GR" sz="1800" dirty="0" smtClean="0"/>
              <a:t>πώς </a:t>
            </a:r>
            <a:r>
              <a:rPr lang="el-GR" sz="1800" dirty="0"/>
              <a:t>μπορεί να ενσωματωθεί ο παράγοντας της αβεβαιότητας στο εννοιολογικό πλαίσιο της CVP ανάλυσης μέσω της χρήσης υπολογιστικών φύλλων (spreadsheets) και της κατάρτισης Σεναρίων (Scenario analysis) και Αναλύσεων Ευαισθησίας (sensitivity analysis).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73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rmAutofit/>
          </a:bodyPr>
          <a:lstStyle/>
          <a:p>
            <a:pPr algn="ctr"/>
            <a:r>
              <a:rPr lang="el-GR" sz="2600" dirty="0"/>
              <a:t>Κεφάλαιο </a:t>
            </a:r>
            <a:r>
              <a:rPr lang="en-US" sz="2600" dirty="0"/>
              <a:t>4:</a:t>
            </a:r>
            <a:r>
              <a:rPr lang="el-GR" sz="2600" dirty="0"/>
              <a:t>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l-GR" sz="2600" dirty="0"/>
              <a:t>Τεχνικές και μέθοδοι κοστολόγησης</a:t>
            </a: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τέταρτο κεφάλαιο περιγράφει τη </a:t>
            </a:r>
            <a:r>
              <a:rPr lang="el-GR" sz="2000" u="sng" dirty="0"/>
              <a:t>μεθοδολογία συγκέντρωσης κοστολογικών δεδομένων για τον προσδιορισμό και τη διαχείριση του κόστους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l-GR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 smtClean="0"/>
              <a:t>Επεξηγούνται </a:t>
            </a:r>
            <a:r>
              <a:rPr lang="el-GR" sz="1800" dirty="0"/>
              <a:t>η μεθοδολογία καταλογισμού ΓΒΕ στα αντικείμενα κόστους και ο τρόπος κατάρτισης της αντίστοιχης λογιστικής αναφοράς με παράθεση σχετικού εμπειρικού παραδείγματος.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Γίνεται περιγραφή των δύο βασικών μεθόδων κοστολόγησης: της Πλήρους </a:t>
            </a:r>
            <a:r>
              <a:rPr lang="el-GR" sz="1800" dirty="0" smtClean="0"/>
              <a:t>(ή </a:t>
            </a:r>
            <a:r>
              <a:rPr lang="el-GR" sz="1800" dirty="0"/>
              <a:t>Απορροφητικής) Κοστολόγησης και της Άμεσης (ή Προσέγγισης του Περιθωρίου Συνεισφοράς) Κοστολόγησης, με αναφορά στις βασικές διαφορές τους. 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53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rmAutofit/>
          </a:bodyPr>
          <a:lstStyle/>
          <a:p>
            <a:pPr algn="ctr"/>
            <a:r>
              <a:rPr lang="el-GR" sz="2600" dirty="0"/>
              <a:t>Κεφάλαιο 5</a:t>
            </a:r>
            <a:r>
              <a:rPr lang="en-US" sz="2600" dirty="0"/>
              <a:t>:</a:t>
            </a:r>
            <a:r>
              <a:rPr lang="el-GR" sz="2600" dirty="0"/>
              <a:t>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l-GR" sz="2600" dirty="0"/>
              <a:t>Κοστολογικά συστήματα</a:t>
            </a: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πέμπτο κεφάλαιο επικεντρώνεται στα </a:t>
            </a:r>
            <a:r>
              <a:rPr lang="el-GR" sz="2000" u="sng" dirty="0"/>
              <a:t>δύο βασικά συστήματα </a:t>
            </a:r>
            <a:r>
              <a:rPr lang="el-GR" sz="2000" u="sng" dirty="0" smtClean="0"/>
              <a:t>κοστολόγησης</a:t>
            </a:r>
            <a:r>
              <a:rPr lang="en-US" sz="2000" dirty="0"/>
              <a:t>: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Στο σύστημα κοστολόγησης κατά παραγγελία και στο σύστημα κοστολόγησης συνεχούς παραγωγής.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Επίσης, αναλύεται η τεχνική της κοστολόγησης βάσει δραστηριοτήτων ABC.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93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900" dirty="0"/>
              <a:t>Κεφάλαιο 6</a:t>
            </a:r>
            <a:r>
              <a:rPr lang="en-US" sz="2900" dirty="0"/>
              <a:t>:</a:t>
            </a:r>
            <a:r>
              <a:rPr lang="el-GR" sz="2900" dirty="0"/>
              <a:t> </a:t>
            </a:r>
            <a:br>
              <a:rPr lang="el-GR" sz="2900" dirty="0"/>
            </a:br>
            <a:r>
              <a:rPr lang="el-GR" sz="2900" dirty="0"/>
              <a:t>Πρότυπη κοστολόγηση και ανάλυση αποκλίσεων </a:t>
            </a:r>
            <a:r>
              <a:rPr lang="en-US" sz="2600" dirty="0"/>
              <a:t/>
            </a:r>
            <a:br>
              <a:rPr lang="en-US" sz="2600" dirty="0"/>
            </a:b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έκτο κεφάλαιο αυτό ασχολείται με την </a:t>
            </a:r>
            <a:r>
              <a:rPr lang="el-GR" sz="2000" u="sng" dirty="0"/>
              <a:t>έννοια του πρότυπου κόστους και τα ιδανικά εφαρμοσμένα πρότυπα.</a:t>
            </a:r>
            <a:r>
              <a:rPr lang="el-GR" sz="2000" dirty="0"/>
              <a:t>	</a:t>
            </a:r>
          </a:p>
          <a:p>
            <a:pPr marL="0" indent="0">
              <a:buNone/>
            </a:pPr>
            <a:endParaRPr lang="el-GR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Περιγράφεται η μεθοδολογία κατάρτισης του πρότυπου κόστους </a:t>
            </a:r>
            <a:r>
              <a:rPr lang="el-GR" sz="1800" dirty="0" smtClean="0"/>
              <a:t>παραγωγής. </a:t>
            </a:r>
            <a:endParaRPr lang="el-GR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Γίνεται ανάλυση των αποκλίσεων σε σχέση με το πραγματικό </a:t>
            </a:r>
            <a:r>
              <a:rPr lang="el-GR" sz="1800" dirty="0" smtClean="0"/>
              <a:t>κόστος.</a:t>
            </a:r>
            <a:endParaRPr lang="el-GR" sz="1800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18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Autofit/>
          </a:bodyPr>
          <a:lstStyle/>
          <a:p>
            <a:pPr algn="ctr"/>
            <a:r>
              <a:rPr lang="el-GR" sz="2600" dirty="0"/>
              <a:t>Κεφάλαια 7-8</a:t>
            </a:r>
            <a:r>
              <a:rPr lang="en-US" sz="2600" dirty="0"/>
              <a:t>: </a:t>
            </a:r>
            <a:r>
              <a:rPr lang="el-GR" sz="2600" dirty="0"/>
              <a:t/>
            </a:r>
            <a:br>
              <a:rPr lang="el-GR" sz="2600" dirty="0"/>
            </a:br>
            <a:r>
              <a:rPr lang="el-GR" sz="2600" dirty="0"/>
              <a:t>Κατάρτιση </a:t>
            </a:r>
            <a:r>
              <a:rPr lang="el-GR" sz="2600" dirty="0" smtClean="0"/>
              <a:t>προϋπολογισμών (λειτουργικών </a:t>
            </a:r>
            <a:r>
              <a:rPr lang="el-GR" sz="2600" dirty="0"/>
              <a:t>– Κεφ. 7 &amp; </a:t>
            </a:r>
            <a:r>
              <a:rPr lang="el-GR" sz="2600" dirty="0" smtClean="0"/>
              <a:t>ταμειακών </a:t>
            </a:r>
            <a:r>
              <a:rPr lang="el-GR" sz="2600" dirty="0"/>
              <a:t>– Κεφ. 8) </a:t>
            </a:r>
            <a:r>
              <a:rPr lang="en-US" sz="2600" dirty="0"/>
              <a:t/>
            </a:r>
            <a:br>
              <a:rPr lang="en-US" sz="2600" dirty="0"/>
            </a:b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έβδομο και όγδοο κεφάλαιο ασχολούνται με τη </a:t>
            </a:r>
            <a:r>
              <a:rPr lang="el-GR" sz="2000" u="sng" dirty="0"/>
              <a:t>τεχνική σύνταξης προϋπολογισμών </a:t>
            </a:r>
            <a:r>
              <a:rPr lang="en-US" sz="2000" u="sng" dirty="0"/>
              <a:t>(master budget)</a:t>
            </a:r>
            <a:r>
              <a:rPr lang="el-GR" sz="2000" dirty="0"/>
              <a:t>, δηλαδή εκτιμώνται μελλοντικά έσοδα και κόστη και διαμορφώνεται ένα πλάνο εργασιών για την επόμενη χρήση στη βάση του επιθυμητού τελικού αποτελέσματος που η διοίκηση θέλει να επιτύχει.</a:t>
            </a:r>
            <a:endParaRPr lang="en-US" sz="2000" dirty="0"/>
          </a:p>
          <a:p>
            <a:pPr marL="0" indent="0">
              <a:buNone/>
            </a:pPr>
            <a:endParaRPr lang="el-GR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Περιγράφεται η διαδικασία κατάρτισης του λειτουργικού προϋπολογισμού (</a:t>
            </a:r>
            <a:r>
              <a:rPr lang="el-GR" sz="1800" dirty="0" err="1"/>
              <a:t>operating</a:t>
            </a:r>
            <a:r>
              <a:rPr lang="el-GR" sz="1800" dirty="0"/>
              <a:t> </a:t>
            </a:r>
            <a:r>
              <a:rPr lang="el-GR" sz="1800" dirty="0" err="1"/>
              <a:t>budget</a:t>
            </a:r>
            <a:r>
              <a:rPr lang="el-GR" sz="1800" dirty="0"/>
              <a:t>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Περιγράφεται η διαδικασία κατάρτισης του ταμειακού προϋπολογισμού (</a:t>
            </a:r>
            <a:r>
              <a:rPr lang="en-US" sz="1800" dirty="0"/>
              <a:t>cash</a:t>
            </a:r>
            <a:r>
              <a:rPr lang="el-GR" sz="1800" dirty="0"/>
              <a:t> </a:t>
            </a:r>
            <a:r>
              <a:rPr lang="el-GR" sz="1800" dirty="0" err="1"/>
              <a:t>budget</a:t>
            </a:r>
            <a:r>
              <a:rPr lang="el-GR" sz="1800" dirty="0"/>
              <a:t>).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4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Autofit/>
          </a:bodyPr>
          <a:lstStyle/>
          <a:p>
            <a:pPr algn="ctr"/>
            <a:r>
              <a:rPr lang="el-GR" sz="2600" dirty="0"/>
              <a:t>Κεφάλαιο 9</a:t>
            </a:r>
            <a:r>
              <a:rPr lang="en-US" sz="2600" dirty="0"/>
              <a:t>: </a:t>
            </a:r>
            <a:r>
              <a:rPr lang="el-GR" sz="2600" dirty="0"/>
              <a:t/>
            </a:r>
            <a:br>
              <a:rPr lang="el-GR" sz="2600" dirty="0"/>
            </a:br>
            <a:r>
              <a:rPr lang="el-GR" sz="2600" dirty="0"/>
              <a:t>Μέτρηση της συνολικής επίδοσης των επιχειρήσεων</a:t>
            </a:r>
            <a:r>
              <a:rPr lang="en-US" sz="2600" dirty="0"/>
              <a:t/>
            </a:r>
            <a:br>
              <a:rPr lang="en-US" sz="2600" dirty="0"/>
            </a:b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ένατο κεφάλαιο παρουσιάζει </a:t>
            </a:r>
            <a:r>
              <a:rPr lang="el-GR" sz="2000" dirty="0" smtClean="0"/>
              <a:t>τη </a:t>
            </a:r>
            <a:r>
              <a:rPr lang="el-GR" sz="2000" u="sng" dirty="0"/>
              <a:t>διαδικασία αξιολόγησης της συνολικής επίδοσης </a:t>
            </a:r>
            <a:r>
              <a:rPr lang="el-GR" sz="2000" dirty="0"/>
              <a:t>ενός οργανισμού. Κάτι τέτοιο προϋποθέτει να μετρηθεί η απόδοση σε δύο διαστάσεις:</a:t>
            </a:r>
          </a:p>
          <a:p>
            <a:pPr marL="0" indent="0">
              <a:buNone/>
            </a:pPr>
            <a:endParaRPr lang="el-GR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 smtClean="0"/>
              <a:t>στη </a:t>
            </a:r>
            <a:r>
              <a:rPr lang="el-GR" sz="1800" dirty="0"/>
              <a:t>χρηματοοικονομική (</a:t>
            </a:r>
            <a:r>
              <a:rPr lang="en-US" sz="1800" dirty="0"/>
              <a:t>financial performance measurement</a:t>
            </a:r>
            <a:r>
              <a:rPr lang="en-US" sz="1800" dirty="0" smtClean="0"/>
              <a:t>)</a:t>
            </a:r>
            <a:r>
              <a:rPr lang="el-GR" sz="1800" dirty="0" smtClean="0"/>
              <a:t>, </a:t>
            </a:r>
            <a:endParaRPr lang="el-GR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 smtClean="0"/>
              <a:t>στη </a:t>
            </a:r>
            <a:r>
              <a:rPr lang="el-GR" sz="1800" dirty="0"/>
              <a:t>μη-χρηματοοικονομική (</a:t>
            </a:r>
            <a:r>
              <a:rPr lang="en-US" sz="1800" dirty="0"/>
              <a:t>non-financial performance) </a:t>
            </a:r>
            <a:r>
              <a:rPr lang="el-GR" sz="1800" dirty="0"/>
              <a:t>διάστασή της.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38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Autofit/>
          </a:bodyPr>
          <a:lstStyle/>
          <a:p>
            <a:pPr algn="ctr"/>
            <a:r>
              <a:rPr lang="el-GR" sz="2600" dirty="0"/>
              <a:t>Κεφάλαιο 10</a:t>
            </a:r>
            <a:r>
              <a:rPr lang="en-US" sz="2600" dirty="0"/>
              <a:t>: </a:t>
            </a:r>
            <a:r>
              <a:rPr lang="el-GR" sz="2600" dirty="0"/>
              <a:t/>
            </a:r>
            <a:br>
              <a:rPr lang="el-GR" sz="2600" dirty="0"/>
            </a:br>
            <a:r>
              <a:rPr lang="el-GR" sz="2600" dirty="0"/>
              <a:t>Εμπειρικές εφαρμογές μελετών περίπτωσης</a:t>
            </a:r>
            <a:r>
              <a:rPr lang="en-US" sz="2600" dirty="0"/>
              <a:t/>
            </a:r>
            <a:br>
              <a:rPr lang="en-US" sz="2600" dirty="0"/>
            </a:b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Σκοπός του τελευταίου κεφαλαίου είναι η εφαρμογή της μεθοδολογίας που αναλύθηκε στα προηγούμενα κεφάλαια μέσω </a:t>
            </a:r>
            <a:r>
              <a:rPr lang="el-GR" sz="2000" u="sng" dirty="0"/>
              <a:t>συνδυαστικών εμπειρικών εφαρμογών</a:t>
            </a:r>
            <a:r>
              <a:rPr lang="el-GR" sz="2000" dirty="0"/>
              <a:t>. </a:t>
            </a:r>
            <a:endParaRPr lang="el-GR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l-GR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Συγκριτική ανάλυση παραδοσιακής κοστολόγησης και κοστολόγησης ανά δραστηριότητα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Κοστολόγηση προϊόντος κατά παραγγελία και κατά φάση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Σύνταξη </a:t>
            </a:r>
            <a:r>
              <a:rPr lang="el-GR" sz="1800" dirty="0" smtClean="0"/>
              <a:t>λειτουργικών </a:t>
            </a:r>
            <a:r>
              <a:rPr lang="el-GR" sz="1800" dirty="0"/>
              <a:t>και </a:t>
            </a:r>
            <a:r>
              <a:rPr lang="el-GR" sz="1800" dirty="0" smtClean="0"/>
              <a:t>ταμειακών </a:t>
            </a:r>
            <a:r>
              <a:rPr lang="el-GR" sz="1800" dirty="0"/>
              <a:t>π</a:t>
            </a:r>
            <a:r>
              <a:rPr lang="el-GR" sz="1800" dirty="0" smtClean="0"/>
              <a:t>ροϋπολογισμών</a:t>
            </a:r>
            <a:endParaRPr lang="el-GR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Κατάρτιση Καταστάσεων Κόστους Παραχθέντων και σύνταξης Προϋπολογιστικής Κατάστασης </a:t>
            </a:r>
            <a:r>
              <a:rPr lang="el-GR" sz="1800" dirty="0" smtClean="0"/>
              <a:t>Μεικτού </a:t>
            </a:r>
            <a:r>
              <a:rPr lang="el-GR" sz="1800" dirty="0"/>
              <a:t>κέρδους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 err="1"/>
              <a:t>Εσωλογιστική</a:t>
            </a:r>
            <a:r>
              <a:rPr lang="el-GR" sz="1800" dirty="0"/>
              <a:t> Παρακολούθηση του Κόστους με χρήση της Αναλυτικής Λογιστικής</a:t>
            </a:r>
          </a:p>
          <a:p>
            <a:pPr marL="457200" lvl="1" indent="0">
              <a:buNone/>
            </a:pPr>
            <a:endParaRPr lang="el-GR" sz="1800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59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CD6346-547A-3908-B206-4B0DEE37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540" y="238442"/>
            <a:ext cx="10515600" cy="1148715"/>
          </a:xfrm>
        </p:spPr>
        <p:txBody>
          <a:bodyPr/>
          <a:lstStyle/>
          <a:p>
            <a:r>
              <a:rPr lang="el-GR" dirty="0"/>
              <a:t>			Ευχαριστίες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352291-9879-D6BA-6502-1309099E5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Τον κ. Λαμπρόπουλο Ιωάννη για </a:t>
            </a:r>
            <a:r>
              <a:rPr lang="el-GR" dirty="0" smtClean="0"/>
              <a:t>τη </a:t>
            </a:r>
            <a:r>
              <a:rPr lang="el-GR" dirty="0"/>
              <a:t>γλωσσική επιμέλεια!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Την </a:t>
            </a:r>
            <a:r>
              <a:rPr lang="el-GR" dirty="0" smtClean="0"/>
              <a:t>κ</a:t>
            </a:r>
            <a:r>
              <a:rPr lang="el-GR" dirty="0"/>
              <a:t>.</a:t>
            </a:r>
            <a:r>
              <a:rPr lang="el-GR" dirty="0" smtClean="0"/>
              <a:t> </a:t>
            </a:r>
            <a:r>
              <a:rPr lang="el-GR" dirty="0"/>
              <a:t>Καλογερά Μαρία </a:t>
            </a:r>
            <a:r>
              <a:rPr lang="el-GR"/>
              <a:t>για </a:t>
            </a:r>
            <a:r>
              <a:rPr lang="el-GR" smtClean="0"/>
              <a:t>τη </a:t>
            </a:r>
            <a:r>
              <a:rPr lang="el-GR" dirty="0"/>
              <a:t>γραφιστική επιμέλεια!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Την Κεντρική Ομάδα Υποστήριξης του Έργου !!! 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ED1FCF7-4092-DDD8-F815-38686DE99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 dirty="0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1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7150373-4E64-9607-0103-3E16DDC0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810" y="406688"/>
            <a:ext cx="10515600" cy="975995"/>
          </a:xfrm>
        </p:spPr>
        <p:txBody>
          <a:bodyPr>
            <a:normAutofit/>
          </a:bodyPr>
          <a:lstStyle/>
          <a:p>
            <a:r>
              <a:rPr lang="el-GR" dirty="0"/>
              <a:t>	</a:t>
            </a:r>
            <a:r>
              <a:rPr lang="el-GR" sz="3600" dirty="0"/>
              <a:t>Παρουσίαση  μπροσούρας</a:t>
            </a:r>
            <a:endParaRPr lang="en-GB" sz="3600" dirty="0"/>
          </a:p>
        </p:txBody>
      </p:sp>
      <p:sp>
        <p:nvSpPr>
          <p:cNvPr id="11" name="Θέση υποσέλιδου 4">
            <a:extLst>
              <a:ext uri="{FF2B5EF4-FFF2-40B4-BE49-F238E27FC236}">
                <a16:creationId xmlns="" xmlns:a16="http://schemas.microsoft.com/office/drawing/2014/main" id="{C56270D5-B08C-4513-D19C-DA865845A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38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46116C1-188A-59FD-3D46-62225A700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804" y="1275917"/>
            <a:ext cx="5134692" cy="526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2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8A4036D-C9D0-F4F0-9A1B-1FDFA0137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076" y="304589"/>
            <a:ext cx="10515600" cy="1148715"/>
          </a:xfrm>
        </p:spPr>
        <p:txBody>
          <a:bodyPr/>
          <a:lstStyle/>
          <a:p>
            <a:r>
              <a:rPr lang="el-GR" dirty="0"/>
              <a:t>		Στοιχεία Βιβλίου</a:t>
            </a:r>
            <a:endParaRPr lang="en-GB" dirty="0"/>
          </a:p>
        </p:txBody>
      </p:sp>
      <p:grpSp>
        <p:nvGrpSpPr>
          <p:cNvPr id="8" name="Group 14">
            <a:extLst>
              <a:ext uri="{FF2B5EF4-FFF2-40B4-BE49-F238E27FC236}">
                <a16:creationId xmlns="" xmlns:a16="http://schemas.microsoft.com/office/drawing/2014/main" id="{506C79BA-98AF-E273-68B3-65E8554BD22B}"/>
              </a:ext>
            </a:extLst>
          </p:cNvPr>
          <p:cNvGrpSpPr/>
          <p:nvPr/>
        </p:nvGrpSpPr>
        <p:grpSpPr>
          <a:xfrm>
            <a:off x="1542011" y="1765564"/>
            <a:ext cx="8634845" cy="4278525"/>
            <a:chOff x="3208193" y="2552147"/>
            <a:chExt cx="1899894" cy="5193702"/>
          </a:xfrm>
        </p:grpSpPr>
        <p:sp>
          <p:nvSpPr>
            <p:cNvPr id="9" name="Rectangle 15">
              <a:extLst>
                <a:ext uri="{FF2B5EF4-FFF2-40B4-BE49-F238E27FC236}">
                  <a16:creationId xmlns="" xmlns:a16="http://schemas.microsoft.com/office/drawing/2014/main" id="{2D645A5F-FF7F-FF34-0004-CF98B2AD8B0F}"/>
                </a:ext>
              </a:extLst>
            </p:cNvPr>
            <p:cNvSpPr/>
            <p:nvPr/>
          </p:nvSpPr>
          <p:spPr>
            <a:xfrm>
              <a:off x="3208193" y="2552147"/>
              <a:ext cx="1899894" cy="51937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400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48155E8E-E3D9-49A4-47E4-76559C1187B2}"/>
                </a:ext>
              </a:extLst>
            </p:cNvPr>
            <p:cNvSpPr txBox="1"/>
            <p:nvPr/>
          </p:nvSpPr>
          <p:spPr>
            <a:xfrm>
              <a:off x="3250626" y="2552147"/>
              <a:ext cx="1857460" cy="45206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60363" indent="-360363" algn="just"/>
              <a:r>
                <a:rPr lang="el-GR" sz="1400" b="1" u="sng" dirty="0"/>
                <a:t>Τίτλος</a:t>
              </a:r>
              <a:r>
                <a:rPr lang="el-GR" sz="1400" b="1" dirty="0"/>
                <a:t>:  </a:t>
              </a:r>
              <a:r>
                <a:rPr lang="el-GR" sz="1600" b="1" dirty="0"/>
                <a:t>Διοικητική Λογιστική</a:t>
              </a:r>
            </a:p>
            <a:p>
              <a:pPr marL="360363" indent="-360363" algn="just"/>
              <a:endParaRPr lang="el-GR" sz="1400" b="1" u="sng" dirty="0"/>
            </a:p>
            <a:p>
              <a:pPr marL="360363" indent="-360363" algn="just"/>
              <a:r>
                <a:rPr lang="el-GR" sz="1400" b="1" u="sng" dirty="0"/>
                <a:t>Συγγραφείς</a:t>
              </a:r>
              <a:r>
                <a:rPr lang="el-GR" sz="1400" b="1" dirty="0"/>
                <a:t>:</a:t>
              </a:r>
              <a:r>
                <a:rPr lang="el-GR" sz="1400" dirty="0"/>
                <a:t> </a:t>
              </a:r>
            </a:p>
            <a:p>
              <a:pPr marL="360363" indent="-360363" algn="just"/>
              <a:endParaRPr lang="el-GR" sz="1400" dirty="0"/>
            </a:p>
            <a:p>
              <a:pPr marL="360363" indent="-360363" algn="just"/>
              <a:r>
                <a:rPr lang="el-GR" sz="1400" dirty="0"/>
                <a:t>	Ελευθέριος </a:t>
              </a:r>
              <a:r>
                <a:rPr lang="el-GR" sz="1400" dirty="0" smtClean="0"/>
                <a:t>Αγγελόπουλος</a:t>
              </a:r>
              <a:r>
                <a:rPr lang="en-US" sz="1400" dirty="0" smtClean="0"/>
                <a:t>,</a:t>
              </a:r>
              <a:r>
                <a:rPr lang="el-GR" sz="1400" dirty="0" smtClean="0"/>
                <a:t> </a:t>
              </a:r>
              <a:r>
                <a:rPr lang="el-GR" sz="1400" dirty="0"/>
                <a:t>Επίκουρος Καθηγητής Τμήματος Διοίκησης Επιχειρήσεων Πανεπιστημίου Πατρών</a:t>
              </a:r>
            </a:p>
            <a:p>
              <a:pPr marL="360363" indent="-360363" algn="just"/>
              <a:r>
                <a:rPr lang="el-GR" sz="1400" dirty="0"/>
                <a:t>	Αντώνιος </a:t>
              </a:r>
              <a:r>
                <a:rPr lang="el-GR" sz="1400" dirty="0" smtClean="0"/>
                <a:t>Γεωργόπουλος</a:t>
              </a:r>
              <a:r>
                <a:rPr lang="en-US" sz="1400" dirty="0" smtClean="0"/>
                <a:t>,</a:t>
              </a:r>
              <a:r>
                <a:rPr lang="el-GR" sz="1400" dirty="0" smtClean="0"/>
                <a:t> </a:t>
              </a:r>
              <a:r>
                <a:rPr lang="el-GR" sz="1400" dirty="0"/>
                <a:t>Καθηγητής Τμήματος Διοίκησης Επιχειρήσεων Πανεπιστημίου Πατρών</a:t>
              </a:r>
            </a:p>
            <a:p>
              <a:pPr marL="360363" indent="-360363" algn="just"/>
              <a:endParaRPr lang="el-GR" sz="1400" b="1" u="sng" dirty="0"/>
            </a:p>
            <a:p>
              <a:pPr marL="360363" indent="-360363" algn="just"/>
              <a:r>
                <a:rPr lang="en-US" sz="1400" b="1" u="sng" dirty="0"/>
                <a:t>ISBN</a:t>
              </a:r>
              <a:r>
                <a:rPr lang="en-US" sz="1400" b="1" dirty="0"/>
                <a:t>:</a:t>
              </a:r>
              <a:r>
                <a:rPr lang="el-GR" sz="1400" b="1" dirty="0"/>
                <a:t> </a:t>
              </a:r>
              <a:r>
                <a:rPr lang="el-GR" sz="1400" dirty="0"/>
                <a:t>978-618-85850-8-9</a:t>
              </a:r>
              <a:r>
                <a:rPr lang="en-US" sz="1400" b="1" dirty="0"/>
                <a:t>	</a:t>
              </a:r>
              <a:endParaRPr lang="el-GR" sz="1400" b="1" dirty="0"/>
            </a:p>
            <a:p>
              <a:pPr marL="360363" indent="-360363" algn="just"/>
              <a:r>
                <a:rPr lang="en-US" sz="1400" b="1" u="sng" dirty="0"/>
                <a:t>DOI</a:t>
              </a:r>
              <a:r>
                <a:rPr lang="en-US" sz="1400" b="1" dirty="0"/>
                <a:t>:	</a:t>
              </a:r>
              <a:r>
                <a:rPr lang="en-US" sz="1400" dirty="0">
                  <a:hlinkClick r:id="rId2"/>
                </a:rPr>
                <a:t>http://</a:t>
              </a:r>
              <a:r>
                <a:rPr lang="en-US" sz="1400" dirty="0" smtClean="0">
                  <a:hlinkClick r:id="rId2"/>
                </a:rPr>
                <a:t>dx.doi.org/10.57713/kallipos-28</a:t>
              </a:r>
              <a:endParaRPr lang="en-US" sz="1400" dirty="0" smtClean="0"/>
            </a:p>
            <a:p>
              <a:pPr>
                <a:spcAft>
                  <a:spcPts val="600"/>
                </a:spcAft>
              </a:pPr>
              <a:r>
                <a:rPr lang="el-GR" sz="1400" b="1" u="sng" dirty="0" smtClean="0"/>
                <a:t>Βιβλιογραφική </a:t>
              </a:r>
              <a:r>
                <a:rPr lang="el-GR" sz="1400" b="1" u="sng" dirty="0"/>
                <a:t>αναφορά</a:t>
              </a:r>
              <a:r>
                <a:rPr lang="el-GR" sz="1400" dirty="0"/>
                <a:t>:</a:t>
              </a:r>
              <a:r>
                <a:rPr lang="en-US" sz="1400" dirty="0"/>
                <a:t> </a:t>
              </a:r>
              <a:r>
                <a:rPr lang="el-GR" sz="1400" dirty="0"/>
                <a:t>Αγγελόπουλος, Ε., &amp; Γεωργόπουλος, Α. (2022). </a:t>
              </a:r>
              <a:r>
                <a:rPr lang="el-GR" sz="1400" i="1" dirty="0" smtClean="0"/>
                <a:t>Διοικητική Λογιστική </a:t>
              </a:r>
              <a:r>
                <a:rPr lang="el-GR" sz="1400" dirty="0" smtClean="0"/>
                <a:t>[Προπτυχιακό εγχειρίδιο]. </a:t>
              </a:r>
              <a:r>
                <a:rPr lang="el-GR" sz="1400" dirty="0" err="1"/>
                <a:t>Κάλλιπος</a:t>
              </a:r>
              <a:r>
                <a:rPr lang="el-GR" sz="1400" dirty="0"/>
                <a:t>, Ανοικτές Ακαδημαϊκές Εκδόσεις. </a:t>
              </a:r>
              <a:r>
                <a:rPr lang="el-GR" sz="1400" dirty="0">
                  <a:hlinkClick r:id="rId3"/>
                </a:rPr>
                <a:t>http://</a:t>
              </a:r>
              <a:r>
                <a:rPr lang="el-GR" sz="1400" dirty="0" smtClean="0">
                  <a:hlinkClick r:id="rId3"/>
                </a:rPr>
                <a:t>hdl.handle.net/11419/8083</a:t>
              </a:r>
              <a:endParaRPr lang="el-GR" sz="1400" dirty="0" smtClean="0"/>
            </a:p>
            <a:p>
              <a:pPr>
                <a:spcAft>
                  <a:spcPts val="600"/>
                </a:spcAft>
              </a:pPr>
              <a:r>
                <a:rPr lang="el-GR" sz="1400" b="1" u="sng" dirty="0" smtClean="0"/>
                <a:t>Θεματικές </a:t>
              </a:r>
              <a:r>
                <a:rPr lang="el-GR" sz="1400" b="1" u="sng" dirty="0"/>
                <a:t>περιοχές</a:t>
              </a:r>
              <a:r>
                <a:rPr lang="el-GR" sz="1400" dirty="0"/>
                <a:t>:ΔΙΚΑΙΟ ΚΑΙ ΚΟΙΝΩΝΙΚΕΣ ΕΠΙΣΤΗΜΕΣ &gt; ΟΙΚΟΝΟΜΙΚΕΣ ΕΠΙΣΤΗΜΕΣ &gt; ΔΙΟΙΚΗΣΗ ΕΠΙΧΕΙΡΗΣΕΩΝ ΚΑΙ ΟΙΚΟΝΟΜΙΚΑ ΤΩΝ ΕΠΙΧΕΙΡΗΣΕΩΝ, ΜΑΡΚΕΤΙΝΓΚ, ΛΟΓΙΣΤΙΚΗ &gt; ΛΟΓΙΣΤΙΚΗ ΚΑΙ ΕΛΕΓΚΤΙΚΗ</a:t>
              </a:r>
              <a:r>
                <a:rPr lang="en-US" sz="1400" dirty="0"/>
                <a:t>	</a:t>
              </a:r>
              <a:endParaRPr lang="en-GB" sz="1400" dirty="0"/>
            </a:p>
            <a:p>
              <a:r>
                <a:rPr lang="el-GR" sz="1400" b="1" dirty="0"/>
                <a:t>Λέξεις-κλειδιά: </a:t>
              </a:r>
              <a:r>
                <a:rPr lang="el-GR" sz="1400" b="1" dirty="0" smtClean="0"/>
                <a:t>Διοικητική Λογιστική/Κοστολόγηση/Προϋπολογισμοί</a:t>
              </a:r>
              <a:r>
                <a:rPr lang="el-GR" sz="1400" b="1" dirty="0"/>
                <a:t>/</a:t>
              </a:r>
              <a:r>
                <a:rPr lang="el-GR" sz="1400" b="1" dirty="0" smtClean="0"/>
                <a:t> Χρηματοοικονομική επίδοση/Αποτελεσματικότητα</a:t>
              </a:r>
              <a:endParaRPr lang="en-GB" sz="1600" dirty="0"/>
            </a:p>
          </p:txBody>
        </p:sp>
      </p:grpSp>
      <p:sp>
        <p:nvSpPr>
          <p:cNvPr id="7" name="Θέση υποσέλιδου 4">
            <a:extLst>
              <a:ext uri="{FF2B5EF4-FFF2-40B4-BE49-F238E27FC236}">
                <a16:creationId xmlns="" xmlns:a16="http://schemas.microsoft.com/office/drawing/2014/main" id="{ABD205EE-A09E-7F7B-3FBF-C55CB64F3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0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8A4036D-C9D0-F4F0-9A1B-1FDFA0137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077" y="267017"/>
            <a:ext cx="10515600" cy="1148715"/>
          </a:xfrm>
        </p:spPr>
        <p:txBody>
          <a:bodyPr/>
          <a:lstStyle/>
          <a:p>
            <a:r>
              <a:rPr lang="el-GR" dirty="0"/>
              <a:t>		Συγγραφική Ομάδα</a:t>
            </a:r>
            <a:endParaRPr lang="en-GB" dirty="0"/>
          </a:p>
        </p:txBody>
      </p:sp>
      <p:grpSp>
        <p:nvGrpSpPr>
          <p:cNvPr id="7" name="Group 14">
            <a:extLst>
              <a:ext uri="{FF2B5EF4-FFF2-40B4-BE49-F238E27FC236}">
                <a16:creationId xmlns="" xmlns:a16="http://schemas.microsoft.com/office/drawing/2014/main" id="{7FC84066-6B81-4F7D-2D95-1EA3452842BF}"/>
              </a:ext>
            </a:extLst>
          </p:cNvPr>
          <p:cNvGrpSpPr/>
          <p:nvPr/>
        </p:nvGrpSpPr>
        <p:grpSpPr>
          <a:xfrm>
            <a:off x="1752254" y="1529722"/>
            <a:ext cx="9212235" cy="6014902"/>
            <a:chOff x="3242810" y="801937"/>
            <a:chExt cx="3385477" cy="9397849"/>
          </a:xfrm>
        </p:grpSpPr>
        <p:sp>
          <p:nvSpPr>
            <p:cNvPr id="11" name="Rectangle 15">
              <a:extLst>
                <a:ext uri="{FF2B5EF4-FFF2-40B4-BE49-F238E27FC236}">
                  <a16:creationId xmlns="" xmlns:a16="http://schemas.microsoft.com/office/drawing/2014/main" id="{D6E404B9-0E18-CCC3-3202-7F89E8958C0B}"/>
                </a:ext>
              </a:extLst>
            </p:cNvPr>
            <p:cNvSpPr/>
            <p:nvPr/>
          </p:nvSpPr>
          <p:spPr>
            <a:xfrm>
              <a:off x="3242810" y="801937"/>
              <a:ext cx="3385477" cy="66885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A7A2DDE-7C25-BC71-17D7-3CAD9DB9F6B9}"/>
                </a:ext>
              </a:extLst>
            </p:cNvPr>
            <p:cNvSpPr txBox="1"/>
            <p:nvPr/>
          </p:nvSpPr>
          <p:spPr>
            <a:xfrm>
              <a:off x="3358366" y="918828"/>
              <a:ext cx="2900277" cy="92809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l-GR" sz="2000" b="1" dirty="0"/>
                <a:t>Ελευθέριος Αγγελόπουλος</a:t>
              </a:r>
            </a:p>
            <a:p>
              <a:pPr algn="just"/>
              <a:endParaRPr lang="el-GR" sz="2000" b="1" dirty="0"/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Επίκουρος Καθηγητής στο Τμήμα Διοίκησης Επιχειρήσεων του Πανεπιστημίου Πατρών  από το 2018, με γνωστικό αντικείμενο </a:t>
              </a:r>
              <a:r>
                <a:rPr lang="en-US" sz="1600" dirty="0"/>
                <a:t>: </a:t>
              </a:r>
              <a:r>
                <a:rPr lang="el-GR" sz="1600" b="1" i="1" dirty="0" smtClean="0"/>
                <a:t>Λογιστική.</a:t>
              </a:r>
              <a:r>
                <a:rPr lang="el-GR" sz="1600" i="1" dirty="0" smtClean="0"/>
                <a:t> </a:t>
              </a:r>
              <a:endParaRPr lang="el-GR" sz="1600" i="1" dirty="0"/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Διδασκαλία του μαθήματος Διοικητική Λογιστική (σε προπτυχιακό επίπεδο) και Στρατηγική Διοικητική Λογιστική (σε μεταπτυχιακό επίπεδο).</a:t>
              </a:r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Επαγγελματική εμπειρία</a:t>
              </a:r>
              <a:r>
                <a:rPr lang="en-US" sz="1600" dirty="0"/>
                <a:t>: </a:t>
              </a:r>
              <a:r>
                <a:rPr lang="el-GR" sz="1600" dirty="0"/>
                <a:t>Δεκατρία (13) έτη ως στέλεχος σε μεγάλη εμπορική τράπεζα (Eurobank) με σημαντική επαγγελματική εμπειρία στην </a:t>
              </a:r>
              <a:r>
                <a:rPr lang="el-GR" sz="1600" u="sng" dirty="0"/>
                <a:t>ανάλυση λογιστικών και κοστολογικών </a:t>
              </a:r>
              <a:r>
                <a:rPr lang="el-GR" sz="1600" u="sng" dirty="0" smtClean="0"/>
                <a:t>στοιχείων,</a:t>
              </a:r>
              <a:r>
                <a:rPr lang="el-GR" sz="1600" dirty="0" smtClean="0"/>
                <a:t> </a:t>
              </a:r>
              <a:r>
                <a:rPr lang="el-GR" sz="1600" dirty="0"/>
                <a:t>καθώς και στη μέτρηση της συνολικής επιχειρηματικής επίδοσης. </a:t>
              </a:r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Συν-συγγραφέας στο βιβλίο ‘’</a:t>
              </a:r>
              <a:r>
                <a:rPr lang="el-GR" sz="1600" i="1" dirty="0"/>
                <a:t>Προχωρημένη Λογιστική: Μια προσέγγιση βασισμένη στα Ελληνικά και Διεθνή Λογιστικά Πρότυπα (Α’ Έκδοση, Σεπτέμβριος 2018). Ε. Αγγελόπουλος, Α. Γεωργόπουλος, Ι. </a:t>
              </a:r>
              <a:r>
                <a:rPr lang="el-GR" sz="1600" i="1" dirty="0" err="1"/>
                <a:t>Ντόκας</a:t>
              </a:r>
              <a:r>
                <a:rPr lang="el-GR" sz="1600" i="1" dirty="0"/>
                <a:t>. Εκδόσεις</a:t>
              </a:r>
              <a:r>
                <a:rPr lang="el-GR" sz="1600" dirty="0"/>
                <a:t> Μπένου </a:t>
              </a:r>
              <a:r>
                <a:rPr lang="el-GR" sz="1600" dirty="0" smtClean="0"/>
                <a:t>Ε΄΄. </a:t>
              </a:r>
              <a:endParaRPr lang="el-GR" sz="1600" dirty="0"/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Επιστημονικά άρθρα σε υψηλού κύρους διεθνή ακαδημαϊκά περιοδικά για θέματα διοικητικής λογιστικής</a:t>
              </a:r>
              <a:r>
                <a:rPr lang="en-US" sz="1600" dirty="0"/>
                <a:t> (Advances in Management Accounting)</a:t>
              </a:r>
              <a:r>
                <a:rPr lang="el-GR" sz="1600" dirty="0"/>
                <a:t> και παρουσιάσεις στο Ευρωπαϊκό Συνέδριο Λογιστικής (</a:t>
              </a:r>
              <a:r>
                <a:rPr lang="en-US" sz="1600" dirty="0"/>
                <a:t>European Accounting Association Congress)</a:t>
              </a:r>
              <a:r>
                <a:rPr lang="el-GR" sz="1600" dirty="0"/>
                <a:t>.</a:t>
              </a:r>
              <a:endParaRPr lang="el-GR" sz="1600" b="0" i="0" dirty="0">
                <a:effectLst/>
              </a:endParaRPr>
            </a:p>
            <a:p>
              <a:pPr algn="just"/>
              <a:endParaRPr lang="el-GR" sz="2400" b="0" i="0" dirty="0">
                <a:solidFill>
                  <a:srgbClr val="707070"/>
                </a:solidFill>
                <a:effectLst/>
              </a:endParaRPr>
            </a:p>
            <a:p>
              <a:pPr algn="just"/>
              <a:endParaRPr lang="el-GR" sz="2400" dirty="0">
                <a:solidFill>
                  <a:srgbClr val="707070"/>
                </a:solidFill>
              </a:endParaRPr>
            </a:p>
            <a:p>
              <a:pPr algn="just"/>
              <a:endParaRPr lang="en-US" sz="2400" b="0" i="0" dirty="0">
                <a:solidFill>
                  <a:srgbClr val="707070"/>
                </a:solidFill>
                <a:effectLst/>
              </a:endParaRPr>
            </a:p>
            <a:p>
              <a:pPr algn="just"/>
              <a:endParaRPr lang="el-GR" sz="2400" b="1" u="sng" dirty="0"/>
            </a:p>
            <a:p>
              <a:pPr algn="just"/>
              <a:endParaRPr lang="en-GB" sz="2000" b="1" dirty="0"/>
            </a:p>
          </p:txBody>
        </p:sp>
      </p:grp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5FB6FA99-FEC2-934F-8E53-F542DA1A0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6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8A4036D-C9D0-F4F0-9A1B-1FDFA0137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077" y="267017"/>
            <a:ext cx="10515600" cy="1148715"/>
          </a:xfrm>
        </p:spPr>
        <p:txBody>
          <a:bodyPr/>
          <a:lstStyle/>
          <a:p>
            <a:r>
              <a:rPr lang="el-GR" dirty="0"/>
              <a:t>		Συγγραφική Ομάδα</a:t>
            </a:r>
            <a:endParaRPr lang="en-GB" dirty="0"/>
          </a:p>
        </p:txBody>
      </p:sp>
      <p:grpSp>
        <p:nvGrpSpPr>
          <p:cNvPr id="7" name="Group 14">
            <a:extLst>
              <a:ext uri="{FF2B5EF4-FFF2-40B4-BE49-F238E27FC236}">
                <a16:creationId xmlns="" xmlns:a16="http://schemas.microsoft.com/office/drawing/2014/main" id="{7FC84066-6B81-4F7D-2D95-1EA3452842BF}"/>
              </a:ext>
            </a:extLst>
          </p:cNvPr>
          <p:cNvGrpSpPr/>
          <p:nvPr/>
        </p:nvGrpSpPr>
        <p:grpSpPr>
          <a:xfrm>
            <a:off x="1752254" y="1529722"/>
            <a:ext cx="9212235" cy="5768680"/>
            <a:chOff x="3242810" y="801937"/>
            <a:chExt cx="3385477" cy="9013142"/>
          </a:xfrm>
        </p:grpSpPr>
        <p:sp>
          <p:nvSpPr>
            <p:cNvPr id="11" name="Rectangle 15">
              <a:extLst>
                <a:ext uri="{FF2B5EF4-FFF2-40B4-BE49-F238E27FC236}">
                  <a16:creationId xmlns="" xmlns:a16="http://schemas.microsoft.com/office/drawing/2014/main" id="{D6E404B9-0E18-CCC3-3202-7F89E8958C0B}"/>
                </a:ext>
              </a:extLst>
            </p:cNvPr>
            <p:cNvSpPr/>
            <p:nvPr/>
          </p:nvSpPr>
          <p:spPr>
            <a:xfrm>
              <a:off x="3242810" y="801937"/>
              <a:ext cx="3385477" cy="66885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A7A2DDE-7C25-BC71-17D7-3CAD9DB9F6B9}"/>
                </a:ext>
              </a:extLst>
            </p:cNvPr>
            <p:cNvSpPr txBox="1"/>
            <p:nvPr/>
          </p:nvSpPr>
          <p:spPr>
            <a:xfrm>
              <a:off x="3358366" y="918828"/>
              <a:ext cx="2900277" cy="88962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l-GR" sz="2000" b="1" dirty="0"/>
                <a:t>Αντώνιος Γεωργόπουλος</a:t>
              </a:r>
            </a:p>
            <a:p>
              <a:pPr algn="just"/>
              <a:endParaRPr lang="el-GR" sz="2000" b="1" dirty="0"/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Καθηγητής στο Τμήμα Διοίκησης Επιχειρήσεων του Πανεπιστημίου Πατρών από το 2001, με γνωστικό αντικείμενο</a:t>
              </a:r>
              <a:r>
                <a:rPr lang="en-US" sz="1600" dirty="0"/>
                <a:t>:</a:t>
              </a:r>
              <a:r>
                <a:rPr lang="el-GR" sz="1600" dirty="0"/>
                <a:t> </a:t>
              </a:r>
              <a:r>
                <a:rPr lang="el-GR" sz="1600" b="1" i="1" dirty="0"/>
                <a:t>Διεθνείς Επιχειρήσεις και Χρηματοοικονομική Λογιστική</a:t>
              </a:r>
              <a:r>
                <a:rPr lang="el-GR" sz="1600" dirty="0"/>
                <a:t>.</a:t>
              </a:r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Επαγγελματική Εμπειρία</a:t>
              </a:r>
              <a:r>
                <a:rPr lang="en-US" sz="1600" dirty="0"/>
                <a:t>: </a:t>
              </a:r>
              <a:r>
                <a:rPr lang="el-GR" sz="1600" dirty="0"/>
                <a:t>Επτά (7) έτη ως Οικονομικός Αναλυτής στην Εμπορική Τράπεζα</a:t>
              </a:r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Διδασκαλία μαθήματος Χρηματοοικονομική Λογιστική σε προπτυχιακό και μεταπτυχιακό επίπεδο. </a:t>
              </a:r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Συγγραφέας δύο (2) ηλεκτρονικών βιβλίων στις εκδόσεις ΚΑΛΛΙΠΟΣ το 2016</a:t>
              </a:r>
              <a:r>
                <a:rPr lang="en-US" sz="1600" dirty="0"/>
                <a:t>:</a:t>
              </a:r>
              <a:r>
                <a:rPr lang="el-GR" sz="1600" dirty="0"/>
                <a:t> </a:t>
              </a:r>
            </a:p>
            <a:p>
              <a:pPr marL="800100" lvl="1" indent="-342900" algn="just">
                <a:buFont typeface="Wingdings" panose="05000000000000000000" pitchFamily="2" charset="2"/>
                <a:buChar char="ü"/>
              </a:pPr>
              <a:r>
                <a:rPr lang="el-GR" sz="1600" dirty="0"/>
                <a:t>α) Αναδιοργάνωση και Μάνατζμεντ Αλλαγών στις Επιχειρήσεις</a:t>
              </a:r>
            </a:p>
            <a:p>
              <a:pPr marL="800100" lvl="1" indent="-342900" algn="just">
                <a:buFont typeface="Wingdings" panose="05000000000000000000" pitchFamily="2" charset="2"/>
                <a:buChar char="ü"/>
              </a:pPr>
              <a:r>
                <a:rPr lang="el-GR" sz="1600" dirty="0"/>
                <a:t>β) Διεθνοποίηση και Διεθνικές Επιχειρήσεις (με </a:t>
              </a:r>
              <a:r>
                <a:rPr lang="el-GR" sz="1600" dirty="0" err="1"/>
                <a:t>Μυλώνη</a:t>
              </a:r>
              <a:r>
                <a:rPr lang="el-GR" sz="1600" dirty="0"/>
                <a:t> Β.)</a:t>
              </a:r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Πλούσιο συγγραφικό έργο </a:t>
              </a:r>
              <a:r>
                <a:rPr lang="el-GR" sz="1600" dirty="0" smtClean="0"/>
                <a:t>στον </a:t>
              </a:r>
              <a:r>
                <a:rPr lang="el-GR" sz="1600" dirty="0"/>
                <a:t>χώρο των εκδόσεων (συγγραφή πέντε πανεπιστημιακών </a:t>
              </a:r>
              <a:r>
                <a:rPr lang="el-GR" sz="1600" dirty="0" smtClean="0"/>
                <a:t>εγχειριδίων). </a:t>
              </a:r>
              <a:endParaRPr lang="el-GR" sz="1600" dirty="0"/>
            </a:p>
            <a:p>
              <a:pPr marL="342900" indent="-342900" algn="just">
                <a:buFont typeface="Wingdings" panose="05000000000000000000" pitchFamily="2" charset="2"/>
                <a:buChar char="q"/>
              </a:pPr>
              <a:r>
                <a:rPr lang="el-GR" sz="1600" dirty="0"/>
                <a:t>Επιστημονικά άρθρα σε υψηλού κύρους διεθνή ακαδημαϊκά περιοδικά για θέματα επιχειρηματικής επίδοσης.</a:t>
              </a:r>
            </a:p>
            <a:p>
              <a:pPr algn="just"/>
              <a:endParaRPr lang="el-GR" sz="2400" b="0" i="0" dirty="0">
                <a:solidFill>
                  <a:srgbClr val="707070"/>
                </a:solidFill>
                <a:effectLst/>
              </a:endParaRPr>
            </a:p>
            <a:p>
              <a:pPr algn="just"/>
              <a:endParaRPr lang="el-GR" sz="2400" dirty="0">
                <a:solidFill>
                  <a:srgbClr val="707070"/>
                </a:solidFill>
              </a:endParaRPr>
            </a:p>
            <a:p>
              <a:pPr algn="just"/>
              <a:endParaRPr lang="en-US" sz="2400" b="0" i="0" dirty="0">
                <a:solidFill>
                  <a:srgbClr val="707070"/>
                </a:solidFill>
                <a:effectLst/>
              </a:endParaRPr>
            </a:p>
            <a:p>
              <a:pPr algn="just"/>
              <a:endParaRPr lang="el-GR" sz="2400" b="1" u="sng" dirty="0"/>
            </a:p>
            <a:p>
              <a:pPr algn="just"/>
              <a:endParaRPr lang="en-GB" sz="2000" b="1" dirty="0"/>
            </a:p>
          </p:txBody>
        </p:sp>
      </p:grp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5FB6FA99-FEC2-934F-8E53-F542DA1A0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92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62603E3-6073-D679-4512-24F9593A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520" y="269557"/>
            <a:ext cx="10515600" cy="1148715"/>
          </a:xfrm>
        </p:spPr>
        <p:txBody>
          <a:bodyPr/>
          <a:lstStyle/>
          <a:p>
            <a:r>
              <a:rPr lang="el-GR" dirty="0"/>
              <a:t>	Διδακτική αξία/χρήση του βιβλίου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CF9FF37-1C47-7E52-02ED-40FA83C7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520" y="1666240"/>
            <a:ext cx="9352280" cy="4510723"/>
          </a:xfrm>
        </p:spPr>
        <p:txBody>
          <a:bodyPr/>
          <a:lstStyle/>
          <a:p>
            <a:endParaRPr lang="el-GR" sz="1600" dirty="0"/>
          </a:p>
          <a:p>
            <a:r>
              <a:rPr lang="el-GR" sz="1600" dirty="0"/>
              <a:t>Το σύγγραμμα καλύπτει σε ποσοστό 100% το περιεχόμενο του </a:t>
            </a:r>
            <a:r>
              <a:rPr lang="el-GR" sz="1600" u="sng" dirty="0"/>
              <a:t>προπτυχιακού μαθήματος ΔΙΟΙΚΗΤΙΚΗ ΛΟΓΙΣΤΙΚΗ </a:t>
            </a:r>
            <a:r>
              <a:rPr lang="el-GR" sz="1600" dirty="0"/>
              <a:t>του τμήματος Διοίκησης Επιχειρήσεων – Πανεπιστήμιο Πατρών. </a:t>
            </a:r>
          </a:p>
          <a:p>
            <a:r>
              <a:rPr lang="el-GR" sz="1600" dirty="0"/>
              <a:t>Το σύγγραμμα καλύπτει σε ποσοστό 100% το περιεχόμενο του </a:t>
            </a:r>
            <a:r>
              <a:rPr lang="el-GR" sz="1600" u="sng" dirty="0"/>
              <a:t>μεταπτυχιακού μαθήματος ΣΤΡΑΤΗΓΙΚΗ ΔΙΟΙΚΗΤΙΚΗ ΛΟΓΙΣΤΙΚΗ</a:t>
            </a:r>
            <a:r>
              <a:rPr lang="el-GR" sz="1600" dirty="0"/>
              <a:t> του μεταπτυχιακού προγράμματος ΛΟΓΙΣΤΙΚΗ ΣΤΟ ΣΥΓΧΡΟΝΟ ΠΕΡΙΒΑΛΛΟΝ ΔΙΟΙΚΗΣΗΣ του τμήματος Διοίκησης Επιχειρήσεων – Πανεπιστήμιο Πατρών. </a:t>
            </a:r>
          </a:p>
          <a:p>
            <a:r>
              <a:rPr lang="el-GR" sz="1600" dirty="0"/>
              <a:t>Η θεματολογία του ηλεκτρονικού συγγράμματος βρίσκεται σε </a:t>
            </a:r>
            <a:r>
              <a:rPr lang="el-GR" sz="1600" u="sng" dirty="0"/>
              <a:t>πλήρη αντιστοιχία με το περιεχόμενο των βασικών πανεπιστημιακών συγγραμμάτων Διοικητικής Λογιστικής των τμημάτων Λογιστικής και </a:t>
            </a:r>
            <a:r>
              <a:rPr lang="el-GR" sz="1600" u="sng" dirty="0" smtClean="0"/>
              <a:t>Χρηματοοικονομικής.</a:t>
            </a:r>
            <a:endParaRPr lang="el-GR" sz="1600" u="sng" dirty="0"/>
          </a:p>
          <a:p>
            <a:r>
              <a:rPr lang="el-GR" sz="1600" u="sng" dirty="0"/>
              <a:t>Σημείο διαφοροποίησης </a:t>
            </a:r>
            <a:r>
              <a:rPr lang="el-GR" sz="1600" dirty="0"/>
              <a:t>του ηλεκτρονικού συγγράμματος είναι ότι οι υφιστάμενες θεμελιώδεις γνώσεις της Διοικητικής Λογιστικής προσεγγίζονται υπό μια νέα οπτική γωνιά, ενσωματώνοντας </a:t>
            </a:r>
            <a:r>
              <a:rPr lang="el-GR" sz="1600" u="sng" dirty="0"/>
              <a:t>βασικές αρχές του στρατηγικού </a:t>
            </a:r>
            <a:r>
              <a:rPr lang="el-GR" sz="1600" u="sng" dirty="0" smtClean="0"/>
              <a:t>μάνατζμεντ, </a:t>
            </a:r>
            <a:r>
              <a:rPr lang="el-GR" sz="1600" dirty="0"/>
              <a:t>ενώ ταυτόχρονα χρησιμοποιούνται οι δυνατότητες των υπολογιστικών φύλλων για την </a:t>
            </a:r>
            <a:r>
              <a:rPr lang="el-GR" sz="1600" u="sng" dirty="0"/>
              <a:t>ενσωμάτωση της αβεβαιότητας </a:t>
            </a:r>
            <a:r>
              <a:rPr lang="el-GR" sz="1600" dirty="0"/>
              <a:t>που χαρακτηρίζει το δυναμικό εξωτερικό περιβάλλον.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21B77CD7-0172-1181-2CFD-0C7DDEB0C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42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/>
          <a:lstStyle/>
          <a:p>
            <a:pPr algn="ctr"/>
            <a:r>
              <a:rPr lang="el-GR" dirty="0"/>
              <a:t>Αναλυτική παρουσίαση περιεχομένου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418301"/>
            <a:ext cx="9281160" cy="3984971"/>
          </a:xfrm>
        </p:spPr>
        <p:txBody>
          <a:bodyPr>
            <a:noAutofit/>
          </a:bodyPr>
          <a:lstStyle/>
          <a:p>
            <a:r>
              <a:rPr lang="el-GR" sz="1800" dirty="0"/>
              <a:t>Αναφορικά με το περιεχόμενο και την δομή των </a:t>
            </a:r>
            <a:r>
              <a:rPr lang="el-GR" sz="1800" b="1" dirty="0"/>
              <a:t>10 κεφαλαίων </a:t>
            </a:r>
            <a:r>
              <a:rPr lang="el-GR" sz="1800" dirty="0"/>
              <a:t>αυτά μπορεί να συνοψιστούν σε </a:t>
            </a:r>
            <a:r>
              <a:rPr lang="el-GR" sz="1800" b="1" dirty="0"/>
              <a:t>τρεις ενότητες</a:t>
            </a:r>
            <a:r>
              <a:rPr lang="el-GR" sz="1800" dirty="0"/>
              <a:t>: </a:t>
            </a:r>
          </a:p>
          <a:p>
            <a:endParaRPr lang="el-GR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1600" dirty="0"/>
              <a:t>Στην πρώτη ενότητα (Κεφάλαια 2-6), καλύπτονται μεθοδολογικά </a:t>
            </a:r>
            <a:r>
              <a:rPr lang="el-GR" sz="1600" b="1" dirty="0"/>
              <a:t>θέματα κατάρτισης λογιστικών αναφορών μέτρησης και διαχείρισης του κόστους</a:t>
            </a:r>
            <a:r>
              <a:rPr lang="el-GR" sz="1600" dirty="0"/>
              <a:t> (είτε απολογιστικού είτε πρότυπου</a:t>
            </a:r>
            <a:r>
              <a:rPr lang="el-GR" sz="1600" dirty="0" smtClean="0"/>
              <a:t>), </a:t>
            </a:r>
            <a:r>
              <a:rPr lang="el-GR" sz="1600" dirty="0"/>
              <a:t>λαμβάνοντας υπόψη </a:t>
            </a:r>
            <a:r>
              <a:rPr lang="el-GR" sz="1600" dirty="0" smtClean="0"/>
              <a:t>τον </a:t>
            </a:r>
            <a:r>
              <a:rPr lang="el-GR" sz="1600" dirty="0"/>
              <a:t>τύπο της επιχείρησης και τις πληροφοριακές ανάγκες των διοικητικών στελεχών.						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1600" dirty="0"/>
              <a:t>Στη δεύτερη ενότητα (Κεφάλαια 7-8) περιγράφεται η </a:t>
            </a:r>
            <a:r>
              <a:rPr lang="el-GR" sz="1600" b="1" dirty="0"/>
              <a:t>μεθοδολογία κατάρτισης προϋπολογισμών τόσο λειτουργικών όσο και </a:t>
            </a:r>
            <a:r>
              <a:rPr lang="el-GR" sz="1600" b="1" dirty="0" smtClean="0"/>
              <a:t>ταμειακών</a:t>
            </a:r>
            <a:r>
              <a:rPr lang="el-GR" sz="1600" dirty="0" smtClean="0"/>
              <a:t>.</a:t>
            </a:r>
            <a:r>
              <a:rPr lang="el-GR" sz="1600" b="1" dirty="0" smtClean="0"/>
              <a:t> </a:t>
            </a:r>
            <a:endParaRPr lang="el-GR" sz="1600" dirty="0"/>
          </a:p>
          <a:p>
            <a:pPr lvl="1">
              <a:buFont typeface="Wingdings" panose="05000000000000000000" pitchFamily="2" charset="2"/>
              <a:buChar char="ü"/>
            </a:pPr>
            <a:endParaRPr lang="el-GR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1600" dirty="0"/>
              <a:t>Στη τρίτη ενότητα (Κεφάλαιο 9) περιγράφεται το πλαίσιο </a:t>
            </a:r>
            <a:r>
              <a:rPr lang="el-GR" sz="1600" b="1" dirty="0"/>
              <a:t>μέτρησης της συνολικής επίδοσης των </a:t>
            </a:r>
            <a:r>
              <a:rPr lang="el-GR" sz="1600" b="1" dirty="0" smtClean="0"/>
              <a:t>επιχειρήσεων, </a:t>
            </a:r>
            <a:r>
              <a:rPr lang="el-GR" sz="1600" dirty="0"/>
              <a:t>καθώς και τεχνικές μείωσης του κόστους και αύξησης της αξίας του μετόχου. </a:t>
            </a:r>
          </a:p>
          <a:p>
            <a:pPr marL="457200" lvl="1" indent="0">
              <a:buNone/>
            </a:pPr>
            <a:endParaRPr lang="el-GR" sz="1600" dirty="0"/>
          </a:p>
          <a:p>
            <a:pPr marL="457200" lvl="1" indent="0" algn="ctr">
              <a:buNone/>
            </a:pPr>
            <a:r>
              <a:rPr lang="el-GR" sz="1600" i="1" dirty="0"/>
              <a:t>Στο τελευταίο κεφάλαιο (Κεφάλαιο 10) παρουσιάζονται </a:t>
            </a:r>
            <a:r>
              <a:rPr lang="el-GR" sz="1600" b="1" i="1" dirty="0"/>
              <a:t>αναλυτικά εμπειρικά παραδείγματα μελετών </a:t>
            </a:r>
            <a:r>
              <a:rPr lang="el-GR" sz="1600" b="1" i="1" dirty="0" smtClean="0"/>
              <a:t>περίπτωσης</a:t>
            </a:r>
            <a:r>
              <a:rPr lang="el-GR" sz="1600" i="1" dirty="0" smtClean="0"/>
              <a:t>, </a:t>
            </a:r>
            <a:r>
              <a:rPr lang="el-GR" sz="1600" i="1" dirty="0"/>
              <a:t>όπου εφαρμόζονται τα παραπάνω μεθοδολογικά πλαίσια.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4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rmAutofit/>
          </a:bodyPr>
          <a:lstStyle/>
          <a:p>
            <a:pPr algn="ctr"/>
            <a:r>
              <a:rPr lang="el-GR" sz="2600" dirty="0"/>
              <a:t>Κεφάλαιο 1: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l-GR" sz="2600" dirty="0"/>
              <a:t>Διοικητική Λογιστική στο σύγχρονο επιχειρηματικό </a:t>
            </a:r>
            <a:r>
              <a:rPr lang="el-GR" sz="2600" dirty="0" smtClean="0"/>
              <a:t>περιβάλλον</a:t>
            </a:r>
            <a:r>
              <a:rPr lang="en-US" sz="2600" dirty="0" smtClean="0"/>
              <a:t> </a:t>
            </a: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πρώτο κεφάλαιο πραγματοποιεί μια </a:t>
            </a:r>
            <a:r>
              <a:rPr lang="el-GR" sz="2000" u="sng" dirty="0"/>
              <a:t>εισαγωγή στη Διοικητική Λογιστική και ειδικότερα στη χρήση των τεχνικών της  για </a:t>
            </a:r>
            <a:r>
              <a:rPr lang="el-GR" sz="2000" u="sng" dirty="0" smtClean="0"/>
              <a:t>τη </a:t>
            </a:r>
            <a:r>
              <a:rPr lang="el-GR" sz="2000" u="sng" dirty="0"/>
              <a:t>λήψη αποφάσεων </a:t>
            </a:r>
            <a:r>
              <a:rPr lang="el-GR" sz="2000" dirty="0"/>
              <a:t>από τα διοικητικά στελέχη στο σύγχρονο επιχειρηματικό περιβάλλον.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  <a:r>
              <a:rPr lang="el-GR" sz="1800" dirty="0"/>
              <a:t>φύση και ο σκοπός της Διοικητικής Λογιστικής, 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  </a:t>
            </a:r>
            <a:r>
              <a:rPr lang="el-GR" sz="1800" dirty="0"/>
              <a:t>οι διαφορές μεταξύ Διοικητικής και Χρηματοοικονομικής Λογιστικής, 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  </a:t>
            </a:r>
            <a:r>
              <a:rPr lang="el-GR" sz="1800" dirty="0"/>
              <a:t>η έννοια της Κοστολόγησης ως </a:t>
            </a:r>
            <a:r>
              <a:rPr lang="el-GR" sz="1800" dirty="0" smtClean="0"/>
              <a:t>συστατικού στοιχείου </a:t>
            </a:r>
            <a:r>
              <a:rPr lang="el-GR" sz="1800" dirty="0"/>
              <a:t>της Διοικητικής Λογιστικής και 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 </a:t>
            </a:r>
            <a:r>
              <a:rPr lang="el-GR" sz="1800" dirty="0"/>
              <a:t>η σύνδεση της Διοικητικής Λογιστικής με τη διαδικασία λήψης των διοικητικών αποφάσεων. 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2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>
            <a:normAutofit/>
          </a:bodyPr>
          <a:lstStyle/>
          <a:p>
            <a:pPr algn="ctr"/>
            <a:r>
              <a:rPr lang="el-GR" sz="2600" dirty="0"/>
              <a:t>Κεφάλαιο </a:t>
            </a:r>
            <a:r>
              <a:rPr lang="en-US" sz="2600" dirty="0"/>
              <a:t>2:</a:t>
            </a:r>
            <a:r>
              <a:rPr lang="el-GR" sz="2600" dirty="0"/>
              <a:t>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l-GR" sz="2600" dirty="0"/>
              <a:t>Εννοιολογική προσέγγιση του κόστους και διαχείρισή </a:t>
            </a:r>
            <a:r>
              <a:rPr lang="el-GR" sz="2600" dirty="0" smtClean="0"/>
              <a:t>του</a:t>
            </a:r>
            <a:endParaRPr lang="en-GB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0"/>
            <a:ext cx="9281160" cy="398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δεύτερο κεφάλαιο </a:t>
            </a:r>
            <a:r>
              <a:rPr lang="el-GR" sz="2000" dirty="0" smtClean="0"/>
              <a:t>εισάγει </a:t>
            </a:r>
            <a:r>
              <a:rPr lang="el-GR" sz="2000" dirty="0"/>
              <a:t>τον αναγνώστη </a:t>
            </a:r>
            <a:r>
              <a:rPr lang="el-GR" sz="2000" dirty="0" smtClean="0"/>
              <a:t>στην </a:t>
            </a:r>
            <a:r>
              <a:rPr lang="el-GR" sz="2000" u="sng" dirty="0"/>
              <a:t>έννοια του κόστους, στην κατηγοριοποίησή του στα τρία βασικά στοιχεία του</a:t>
            </a:r>
            <a:r>
              <a:rPr lang="el-GR" sz="2000" dirty="0"/>
              <a:t> (άμεσα υλικά, άμεση εργασία και γενικά βιομηχανικά έξοδα</a:t>
            </a:r>
            <a:r>
              <a:rPr lang="el-GR" sz="2000" dirty="0" smtClean="0"/>
              <a:t>), </a:t>
            </a:r>
            <a:r>
              <a:rPr lang="el-GR" sz="2000" i="1" dirty="0"/>
              <a:t>καθώς και </a:t>
            </a:r>
            <a:r>
              <a:rPr lang="el-GR" sz="2000" i="1" dirty="0" smtClean="0"/>
              <a:t>στη </a:t>
            </a:r>
            <a:r>
              <a:rPr lang="el-GR" sz="2000" i="1" dirty="0"/>
              <a:t>συμπεριφορά του σε σχέση με την παραγωγή </a:t>
            </a:r>
            <a:r>
              <a:rPr lang="el-GR" sz="2000" dirty="0"/>
              <a:t>(μεταβλητό, σταθερό, ημιμεταβλητό). </a:t>
            </a:r>
          </a:p>
          <a:p>
            <a:pPr marL="0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Αναπτύσσεται η τεχνική εκτίμησης του κόστους που βασίζεται στην ανάλυση χαμηλής και μέγιστης τιμής (</a:t>
            </a:r>
            <a:r>
              <a:rPr lang="el-GR" sz="1800" dirty="0" err="1"/>
              <a:t>high</a:t>
            </a:r>
            <a:r>
              <a:rPr lang="el-GR" sz="1800" dirty="0"/>
              <a:t>/</a:t>
            </a:r>
            <a:r>
              <a:rPr lang="el-GR" sz="1800" dirty="0" err="1"/>
              <a:t>low</a:t>
            </a:r>
            <a:r>
              <a:rPr lang="el-GR" sz="1800" dirty="0"/>
              <a:t> </a:t>
            </a:r>
            <a:r>
              <a:rPr lang="el-GR" sz="1800" dirty="0" err="1"/>
              <a:t>analysis</a:t>
            </a:r>
            <a:r>
              <a:rPr lang="el-GR" sz="1800" dirty="0"/>
              <a:t>).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 Επεξηγείται η ροή του κόστους και η εμφάνισή του στις χρηματοοικονομικές καταστάσεις (ως κόστος προϊόντος και κόστος περιόδου).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/>
              <a:t>Παρουσιάζεται το περιεχόμενο των λογαριασμών της Αναλυτικής Λογιστικής (Ομάδα 9) με βάση τα ΕΛΠ.</a:t>
            </a:r>
            <a:r>
              <a:rPr lang="el-GR" sz="1600" dirty="0"/>
              <a:t>	</a:t>
            </a:r>
            <a:endParaRPr lang="en-US" sz="16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ΔΙΟΙΚΗΤΙΚΗ ΛΟΓΙΣΤΙΚΗ    Αγγελόπουλος, Γεωργόπουλος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17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AB2EE1BD5CE5994F9223419A16AFCF47" ma:contentTypeVersion="14" ma:contentTypeDescription="Δημιουργία νέου εγγράφου" ma:contentTypeScope="" ma:versionID="ab2ff523f6b6fafb6131510e389ef06f">
  <xsd:schema xmlns:xsd="http://www.w3.org/2001/XMLSchema" xmlns:xs="http://www.w3.org/2001/XMLSchema" xmlns:p="http://schemas.microsoft.com/office/2006/metadata/properties" xmlns:ns3="120362b7-f0a9-4613-adac-f313d78ce85e" xmlns:ns4="d7661af7-38bd-43c3-81f0-8602f853bd1a" targetNamespace="http://schemas.microsoft.com/office/2006/metadata/properties" ma:root="true" ma:fieldsID="2e0b062f7119f64072d9222ad744566f" ns3:_="" ns4:_="">
    <xsd:import namespace="120362b7-f0a9-4613-adac-f313d78ce85e"/>
    <xsd:import namespace="d7661af7-38bd-43c3-81f0-8602f853bd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362b7-f0a9-4613-adac-f313d78ce8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661af7-38bd-43c3-81f0-8602f853bd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Κοινή χρήση κατακερματισμού υπόδειξης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FCF4C1-505B-4649-8EB5-27AC28671D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84DDF1-5649-4269-AC1D-374D7088B9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0362b7-f0a9-4613-adac-f313d78ce85e"/>
    <ds:schemaRef ds:uri="d7661af7-38bd-43c3-81f0-8602f853bd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96AE20-A708-4905-810A-3382F6E5C7B8}">
  <ds:schemaRefs>
    <ds:schemaRef ds:uri="http://schemas.microsoft.com/office/2006/documentManagement/types"/>
    <ds:schemaRef ds:uri="http://purl.org/dc/elements/1.1/"/>
    <ds:schemaRef ds:uri="http://www.w3.org/XML/1998/namespace"/>
    <ds:schemaRef ds:uri="120362b7-f0a9-4613-adac-f313d78ce85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d7661af7-38bd-43c3-81f0-8602f853bd1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1070</Words>
  <Application>Microsoft Office PowerPoint</Application>
  <PresentationFormat>Widescreen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Θέμα του Office</vt:lpstr>
      <vt:lpstr>ΒΙΒΛΙΟΠΑΡΟΥΣΙΑΣΗ ΚΑΛΛΙΠΟΣ+ 14 Σεπτεμβρίου 2022</vt:lpstr>
      <vt:lpstr> Παρουσίαση  μπροσούρας</vt:lpstr>
      <vt:lpstr>  Στοιχεία Βιβλίου</vt:lpstr>
      <vt:lpstr>  Συγγραφική Ομάδα</vt:lpstr>
      <vt:lpstr>  Συγγραφική Ομάδα</vt:lpstr>
      <vt:lpstr> Διδακτική αξία/χρήση του βιβλίου</vt:lpstr>
      <vt:lpstr>Αναλυτική παρουσίαση περιεχομένου</vt:lpstr>
      <vt:lpstr>Κεφάλαιο 1:  Διοικητική Λογιστική στο σύγχρονο επιχειρηματικό περιβάλλον </vt:lpstr>
      <vt:lpstr>Κεφάλαιο 2:  Εννοιολογική προσέγγιση του κόστους και διαχείρισή του</vt:lpstr>
      <vt:lpstr>Κεφάλαιο 3:  Ανάλυση της σχέσης «Κόστους – Όγκου Πωλήσεων και Κέρδους» για τη λήψη επιχειρηματικών αποφάσεων</vt:lpstr>
      <vt:lpstr>Κεφάλαιο 4:  Τεχνικές και μέθοδοι κοστολόγησης</vt:lpstr>
      <vt:lpstr>Κεφάλαιο 5:  Κοστολογικά συστήματα</vt:lpstr>
      <vt:lpstr>Κεφάλαιο 6:  Πρότυπη κοστολόγηση και ανάλυση αποκλίσεων  </vt:lpstr>
      <vt:lpstr>Κεφάλαια 7-8:  Κατάρτιση προϋπολογισμών (λειτουργικών – Κεφ. 7 &amp; ταμειακών – Κεφ. 8)  </vt:lpstr>
      <vt:lpstr>Κεφάλαιο 9:  Μέτρηση της συνολικής επίδοσης των επιχειρήσεων </vt:lpstr>
      <vt:lpstr>Κεφάλαιο 10:  Εμπειρικές εφαρμογές μελετών περίπτωσης </vt:lpstr>
      <vt:lpstr>   Ευχαριστίες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Νικόλαος Μήτρου</dc:creator>
  <cp:lastModifiedBy>Georgia Triantafyllidou</cp:lastModifiedBy>
  <cp:revision>45</cp:revision>
  <dcterms:created xsi:type="dcterms:W3CDTF">2022-07-09T03:12:41Z</dcterms:created>
  <dcterms:modified xsi:type="dcterms:W3CDTF">2022-09-25T09:19:50Z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0x010100AB2EE1BD5CE5994F9223419A16AFCF47</vt:lpwstr>
  </property>
</Properties>
</file>